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75" r:id="rId11"/>
    <p:sldId id="276" r:id="rId12"/>
    <p:sldId id="278" r:id="rId13"/>
    <p:sldId id="277" r:id="rId14"/>
    <p:sldId id="266" r:id="rId15"/>
    <p:sldId id="267" r:id="rId16"/>
    <p:sldId id="268" r:id="rId17"/>
    <p:sldId id="269"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43DBE2-8D20-FE3E-6739-85509520C07B}" name="Cholewinski, Ryszard" initials="CR" userId="S::cholewinski@ilo.org::ee2a5a04-6eb8-4d19-946f-d7eb497b76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4" autoAdjust="0"/>
    <p:restoredTop sz="78059" autoAdjust="0"/>
  </p:normalViewPr>
  <p:slideViewPr>
    <p:cSldViewPr snapToGrid="0">
      <p:cViewPr varScale="1">
        <p:scale>
          <a:sx n="75" d="100"/>
          <a:sy n="75" d="100"/>
        </p:scale>
        <p:origin x="360"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3A24C-7F68-45BC-B39F-BF54BA085A7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BE0A74C-4015-4153-B8C9-1E726A0DE791}">
      <dgm:prSet phldrT="[Text]" custT="1"/>
      <dgm:spPr>
        <a:solidFill>
          <a:schemeClr val="bg1">
            <a:lumMod val="85000"/>
          </a:schemeClr>
        </a:solidFill>
      </dgm:spPr>
      <dgm:t>
        <a:bodyPr/>
        <a:lstStyle/>
        <a:p>
          <a:r>
            <a:rPr lang="en-US" sz="1800" dirty="0">
              <a:solidFill>
                <a:schemeClr val="bg2">
                  <a:lumMod val="25000"/>
                </a:schemeClr>
              </a:solidFill>
              <a:latin typeface="DM Sans"/>
            </a:rPr>
            <a:t>(2) However, an interregional mechanism for skills recognition between Asian and GCC countries is </a:t>
          </a:r>
          <a:r>
            <a:rPr lang="en-US" sz="1800" b="1" dirty="0">
              <a:solidFill>
                <a:schemeClr val="bg2">
                  <a:lumMod val="25000"/>
                </a:schemeClr>
              </a:solidFill>
              <a:latin typeface="DM Sans"/>
            </a:rPr>
            <a:t>limited.</a:t>
          </a:r>
        </a:p>
      </dgm:t>
    </dgm:pt>
    <dgm:pt modelId="{F4469A0F-1B9B-4774-BE87-12F7B5DF05EE}" type="parTrans" cxnId="{0CC04836-2BCF-4898-866C-48600AD1D1DD}">
      <dgm:prSet/>
      <dgm:spPr/>
      <dgm:t>
        <a:bodyPr/>
        <a:lstStyle/>
        <a:p>
          <a:endParaRPr lang="en-US" sz="1600">
            <a:latin typeface="DM Sans"/>
          </a:endParaRPr>
        </a:p>
      </dgm:t>
    </dgm:pt>
    <dgm:pt modelId="{BF2C1E95-3E0D-4DCA-967A-35308CA65450}" type="sibTrans" cxnId="{0CC04836-2BCF-4898-866C-48600AD1D1DD}">
      <dgm:prSet/>
      <dgm:spPr/>
      <dgm:t>
        <a:bodyPr/>
        <a:lstStyle/>
        <a:p>
          <a:endParaRPr lang="en-US" sz="1600">
            <a:latin typeface="DM Sans"/>
          </a:endParaRPr>
        </a:p>
      </dgm:t>
    </dgm:pt>
    <dgm:pt modelId="{12B4AF6B-05FE-4468-8F26-BAAB74610EC2}">
      <dgm:prSet phldrT="[Text]" custT="1"/>
      <dgm:spPr>
        <a:solidFill>
          <a:schemeClr val="bg1">
            <a:lumMod val="85000"/>
          </a:schemeClr>
        </a:solidFill>
      </dgm:spPr>
      <dgm:t>
        <a:bodyPr/>
        <a:lstStyle/>
        <a:p>
          <a:r>
            <a:rPr lang="en-US" sz="1800" dirty="0">
              <a:solidFill>
                <a:schemeClr val="tx1"/>
              </a:solidFill>
              <a:latin typeface="DM Sans"/>
            </a:rPr>
            <a:t>(3) Some promising bilateral skills cooperation arrangements have </a:t>
          </a:r>
          <a:r>
            <a:rPr lang="en-US" sz="1800" b="1" dirty="0">
              <a:solidFill>
                <a:schemeClr val="tx1"/>
              </a:solidFill>
              <a:latin typeface="DM Sans"/>
            </a:rPr>
            <a:t>partial impacts </a:t>
          </a:r>
          <a:r>
            <a:rPr lang="en-US" sz="1800" dirty="0">
              <a:solidFill>
                <a:schemeClr val="tx1"/>
              </a:solidFill>
              <a:latin typeface="DM Sans"/>
            </a:rPr>
            <a:t>- these need to be further analyzed to draw </a:t>
          </a:r>
          <a:r>
            <a:rPr lang="en-US" sz="1800" dirty="0">
              <a:solidFill>
                <a:schemeClr val="bg2">
                  <a:lumMod val="25000"/>
                </a:schemeClr>
              </a:solidFill>
              <a:latin typeface="DM Sans"/>
            </a:rPr>
            <a:t>lessons and action</a:t>
          </a:r>
          <a:r>
            <a:rPr lang="en-US" sz="1600" dirty="0">
              <a:solidFill>
                <a:schemeClr val="bg2">
                  <a:lumMod val="25000"/>
                </a:schemeClr>
              </a:solidFill>
              <a:latin typeface="DM Sans"/>
            </a:rPr>
            <a:t>. </a:t>
          </a:r>
        </a:p>
      </dgm:t>
    </dgm:pt>
    <dgm:pt modelId="{41EA7326-928B-4332-8EC9-27A3242898B5}" type="parTrans" cxnId="{8D2A86C4-724A-4313-94BA-674562EAC432}">
      <dgm:prSet/>
      <dgm:spPr/>
      <dgm:t>
        <a:bodyPr/>
        <a:lstStyle/>
        <a:p>
          <a:endParaRPr lang="en-US" sz="1600">
            <a:latin typeface="DM Sans"/>
          </a:endParaRPr>
        </a:p>
      </dgm:t>
    </dgm:pt>
    <dgm:pt modelId="{56FC22AC-09AF-48F4-B53E-692340016FB7}" type="sibTrans" cxnId="{8D2A86C4-724A-4313-94BA-674562EAC432}">
      <dgm:prSet/>
      <dgm:spPr/>
      <dgm:t>
        <a:bodyPr/>
        <a:lstStyle/>
        <a:p>
          <a:endParaRPr lang="en-US" sz="1600">
            <a:latin typeface="DM Sans"/>
          </a:endParaRPr>
        </a:p>
      </dgm:t>
    </dgm:pt>
    <dgm:pt modelId="{2D03D625-2FDE-4B83-8B92-261EA584E06B}">
      <dgm:prSet phldrT="[Text]" custT="1"/>
      <dgm:spPr>
        <a:solidFill>
          <a:schemeClr val="bg1">
            <a:lumMod val="85000"/>
          </a:schemeClr>
        </a:solidFill>
      </dgm:spPr>
      <dgm:t>
        <a:bodyPr/>
        <a:lstStyle/>
        <a:p>
          <a:r>
            <a:rPr lang="en-US" sz="1800" dirty="0">
              <a:solidFill>
                <a:schemeClr val="tx1"/>
              </a:solidFill>
              <a:latin typeface="DM Sans"/>
            </a:rPr>
            <a:t>(1) </a:t>
          </a:r>
          <a:r>
            <a:rPr lang="en-US" sz="1800" dirty="0" err="1">
              <a:solidFill>
                <a:schemeClr val="tx1"/>
              </a:solidFill>
              <a:latin typeface="DM Sans"/>
            </a:rPr>
            <a:t>Labour</a:t>
          </a:r>
          <a:r>
            <a:rPr lang="en-US" sz="1800" dirty="0">
              <a:solidFill>
                <a:schemeClr val="tx1"/>
              </a:solidFill>
              <a:latin typeface="DM Sans"/>
            </a:rPr>
            <a:t> demand </a:t>
          </a:r>
          <a:r>
            <a:rPr lang="en-US" sz="1800" dirty="0">
              <a:solidFill>
                <a:schemeClr val="bg2">
                  <a:lumMod val="25000"/>
                </a:schemeClr>
              </a:solidFill>
              <a:latin typeface="DM Sans"/>
            </a:rPr>
            <a:t>across various skills in the GCC has continued to </a:t>
          </a:r>
          <a:r>
            <a:rPr lang="en-US" sz="1800" b="1" dirty="0">
              <a:solidFill>
                <a:schemeClr val="bg2">
                  <a:lumMod val="25000"/>
                </a:schemeClr>
              </a:solidFill>
              <a:latin typeface="DM Sans"/>
            </a:rPr>
            <a:t>intensify, </a:t>
          </a:r>
          <a:r>
            <a:rPr lang="en-US" sz="1800" b="0" dirty="0">
              <a:solidFill>
                <a:schemeClr val="bg2">
                  <a:lumMod val="25000"/>
                </a:schemeClr>
              </a:solidFill>
              <a:latin typeface="DM Sans"/>
            </a:rPr>
            <a:t>while </a:t>
          </a:r>
          <a:r>
            <a:rPr lang="en-US" sz="1800" b="0" dirty="0" err="1">
              <a:solidFill>
                <a:schemeClr val="bg2">
                  <a:lumMod val="25000"/>
                </a:schemeClr>
              </a:solidFill>
              <a:latin typeface="DM Sans"/>
            </a:rPr>
            <a:t>labour</a:t>
          </a:r>
          <a:r>
            <a:rPr lang="en-US" sz="1800" b="0" dirty="0">
              <a:solidFill>
                <a:schemeClr val="bg2">
                  <a:lumMod val="25000"/>
                </a:schemeClr>
              </a:solidFill>
              <a:latin typeface="DM Sans"/>
            </a:rPr>
            <a:t> supply in Asian origin countries remains </a:t>
          </a:r>
          <a:r>
            <a:rPr lang="en-US" sz="1800" b="1" dirty="0">
              <a:solidFill>
                <a:schemeClr val="bg2">
                  <a:lumMod val="25000"/>
                </a:schemeClr>
              </a:solidFill>
              <a:latin typeface="DM Sans"/>
            </a:rPr>
            <a:t>high.</a:t>
          </a:r>
          <a:endParaRPr lang="en-US" sz="1600" dirty="0">
            <a:solidFill>
              <a:schemeClr val="bg2">
                <a:lumMod val="25000"/>
              </a:schemeClr>
            </a:solidFill>
            <a:latin typeface="DM Sans"/>
          </a:endParaRPr>
        </a:p>
      </dgm:t>
    </dgm:pt>
    <dgm:pt modelId="{18C9DFB1-0A58-4E05-BDD7-06C5CD2B373A}" type="parTrans" cxnId="{A89190FA-9860-44E8-A008-77898B207440}">
      <dgm:prSet/>
      <dgm:spPr/>
      <dgm:t>
        <a:bodyPr/>
        <a:lstStyle/>
        <a:p>
          <a:endParaRPr lang="en-US" sz="1600">
            <a:latin typeface="DM Sans"/>
          </a:endParaRPr>
        </a:p>
      </dgm:t>
    </dgm:pt>
    <dgm:pt modelId="{FB2A4D4B-530D-4C09-8F34-E75ABEF8AE8A}" type="sibTrans" cxnId="{A89190FA-9860-44E8-A008-77898B207440}">
      <dgm:prSet/>
      <dgm:spPr/>
      <dgm:t>
        <a:bodyPr/>
        <a:lstStyle/>
        <a:p>
          <a:endParaRPr lang="en-US" sz="1600">
            <a:latin typeface="DM Sans"/>
          </a:endParaRPr>
        </a:p>
      </dgm:t>
    </dgm:pt>
    <dgm:pt modelId="{D3FDC6FE-CE62-408F-95FA-FA61E25D63EC}">
      <dgm:prSet custT="1"/>
      <dgm:spPr>
        <a:solidFill>
          <a:schemeClr val="bg1">
            <a:lumMod val="85000"/>
          </a:schemeClr>
        </a:solidFill>
      </dgm:spPr>
      <dgm:t>
        <a:bodyPr/>
        <a:lstStyle/>
        <a:p>
          <a:r>
            <a:rPr lang="en-US" sz="1800" dirty="0">
              <a:solidFill>
                <a:schemeClr val="bg2">
                  <a:lumMod val="25000"/>
                </a:schemeClr>
              </a:solidFill>
              <a:latin typeface="DM Sans"/>
            </a:rPr>
            <a:t>(4) The growing demand for other </a:t>
          </a:r>
          <a:r>
            <a:rPr lang="en-US" sz="1800" dirty="0">
              <a:solidFill>
                <a:schemeClr val="tx1"/>
              </a:solidFill>
              <a:latin typeface="DM Sans"/>
            </a:rPr>
            <a:t>regional </a:t>
          </a:r>
          <a:r>
            <a:rPr lang="en-US" sz="1800" dirty="0" err="1">
              <a:solidFill>
                <a:schemeClr val="tx1"/>
              </a:solidFill>
              <a:latin typeface="DM Sans"/>
            </a:rPr>
            <a:t>labour</a:t>
          </a:r>
          <a:r>
            <a:rPr lang="en-US" sz="1800" dirty="0">
              <a:solidFill>
                <a:schemeClr val="tx1"/>
              </a:solidFill>
              <a:latin typeface="DM Sans"/>
            </a:rPr>
            <a:t> markets directly poses </a:t>
          </a:r>
          <a:r>
            <a:rPr lang="en-US" sz="1800" b="1" dirty="0">
              <a:solidFill>
                <a:schemeClr val="bg2">
                  <a:lumMod val="25000"/>
                </a:schemeClr>
              </a:solidFill>
              <a:latin typeface="DM Sans"/>
            </a:rPr>
            <a:t>challenges to GCC private sector</a:t>
          </a:r>
          <a:r>
            <a:rPr lang="en-US" sz="1800" dirty="0">
              <a:solidFill>
                <a:schemeClr val="bg2">
                  <a:lumMod val="25000"/>
                </a:schemeClr>
              </a:solidFill>
              <a:latin typeface="DM Sans"/>
            </a:rPr>
            <a:t> in the long run.</a:t>
          </a:r>
        </a:p>
      </dgm:t>
    </dgm:pt>
    <dgm:pt modelId="{E8A39F66-EB2F-4014-A23B-916D66225CCD}" type="parTrans" cxnId="{E7490BDA-DDC9-4FE1-B9C3-A5C7F8485E7E}">
      <dgm:prSet/>
      <dgm:spPr/>
      <dgm:t>
        <a:bodyPr/>
        <a:lstStyle/>
        <a:p>
          <a:endParaRPr lang="en-US" sz="1600">
            <a:latin typeface="DM Sans"/>
          </a:endParaRPr>
        </a:p>
      </dgm:t>
    </dgm:pt>
    <dgm:pt modelId="{F4507FB5-1765-41F3-9908-57289E9A17D5}" type="sibTrans" cxnId="{E7490BDA-DDC9-4FE1-B9C3-A5C7F8485E7E}">
      <dgm:prSet/>
      <dgm:spPr/>
      <dgm:t>
        <a:bodyPr/>
        <a:lstStyle/>
        <a:p>
          <a:endParaRPr lang="en-US" sz="1600">
            <a:latin typeface="DM Sans"/>
          </a:endParaRPr>
        </a:p>
      </dgm:t>
    </dgm:pt>
    <dgm:pt modelId="{962F2F79-A4C0-4987-AF08-E9F05310F126}">
      <dgm:prSet custT="1"/>
      <dgm:spPr>
        <a:solidFill>
          <a:schemeClr val="bg1">
            <a:lumMod val="85000"/>
          </a:schemeClr>
        </a:solidFill>
      </dgm:spPr>
      <dgm:t>
        <a:bodyPr/>
        <a:lstStyle/>
        <a:p>
          <a:r>
            <a:rPr lang="en-US" sz="1800" b="1" dirty="0">
              <a:solidFill>
                <a:schemeClr val="bg2">
                  <a:lumMod val="25000"/>
                </a:schemeClr>
              </a:solidFill>
              <a:latin typeface="DM Sans"/>
            </a:rPr>
            <a:t>(5) ‘Soft’ immigration policies (i.e. tourist visas) </a:t>
          </a:r>
          <a:r>
            <a:rPr lang="en-US" sz="1800" dirty="0">
              <a:solidFill>
                <a:schemeClr val="bg2">
                  <a:lumMod val="25000"/>
                </a:schemeClr>
              </a:solidFill>
              <a:latin typeface="DM Sans"/>
            </a:rPr>
            <a:t>of some </a:t>
          </a:r>
          <a:r>
            <a:rPr lang="en-US" sz="1800" dirty="0">
              <a:solidFill>
                <a:schemeClr val="tx1"/>
              </a:solidFill>
              <a:latin typeface="DM Sans"/>
            </a:rPr>
            <a:t>GCC countries can undermine the prospects of regulating skill </a:t>
          </a:r>
          <a:r>
            <a:rPr lang="en-US" sz="1800" dirty="0" err="1">
              <a:solidFill>
                <a:schemeClr val="tx1"/>
              </a:solidFill>
              <a:latin typeface="DM Sans"/>
            </a:rPr>
            <a:t>labour</a:t>
          </a:r>
          <a:r>
            <a:rPr lang="en-US" sz="1800" dirty="0">
              <a:solidFill>
                <a:schemeClr val="tx1"/>
              </a:solidFill>
              <a:latin typeface="DM Sans"/>
            </a:rPr>
            <a:t> supply and guaranteeing welfare protection to migrant workers.</a:t>
          </a:r>
        </a:p>
      </dgm:t>
    </dgm:pt>
    <dgm:pt modelId="{F5CEA2C7-2DF5-48F6-BD31-5AA9AD029AAF}" type="parTrans" cxnId="{7489C792-727F-4E73-8790-0A5B7D9194F6}">
      <dgm:prSet/>
      <dgm:spPr/>
      <dgm:t>
        <a:bodyPr/>
        <a:lstStyle/>
        <a:p>
          <a:endParaRPr lang="en-US" sz="1600">
            <a:latin typeface="DM Sans"/>
          </a:endParaRPr>
        </a:p>
      </dgm:t>
    </dgm:pt>
    <dgm:pt modelId="{FC6496C9-63B7-4481-9CB5-FBA7A0738736}" type="sibTrans" cxnId="{7489C792-727F-4E73-8790-0A5B7D9194F6}">
      <dgm:prSet/>
      <dgm:spPr/>
      <dgm:t>
        <a:bodyPr/>
        <a:lstStyle/>
        <a:p>
          <a:endParaRPr lang="en-US" sz="1600">
            <a:latin typeface="DM Sans"/>
          </a:endParaRPr>
        </a:p>
      </dgm:t>
    </dgm:pt>
    <dgm:pt modelId="{ABC96B34-5814-4D8F-B327-CCE3B06115B8}" type="pres">
      <dgm:prSet presAssocID="{C233A24C-7F68-45BC-B39F-BF54BA085A79}" presName="linear" presStyleCnt="0">
        <dgm:presLayoutVars>
          <dgm:dir/>
          <dgm:animLvl val="lvl"/>
          <dgm:resizeHandles val="exact"/>
        </dgm:presLayoutVars>
      </dgm:prSet>
      <dgm:spPr/>
    </dgm:pt>
    <dgm:pt modelId="{3DFDCC9E-DCE1-41CF-A002-DAFA2680556D}" type="pres">
      <dgm:prSet presAssocID="{1BE0A74C-4015-4153-B8C9-1E726A0DE791}" presName="parentLin" presStyleCnt="0"/>
      <dgm:spPr/>
    </dgm:pt>
    <dgm:pt modelId="{C5C2D656-0C79-451C-8EDF-AC4E6B5C1CFE}" type="pres">
      <dgm:prSet presAssocID="{1BE0A74C-4015-4153-B8C9-1E726A0DE791}" presName="parentLeftMargin" presStyleLbl="node1" presStyleIdx="0" presStyleCnt="5"/>
      <dgm:spPr/>
    </dgm:pt>
    <dgm:pt modelId="{F432A579-B74C-4C5B-8940-ACA739270DF3}" type="pres">
      <dgm:prSet presAssocID="{1BE0A74C-4015-4153-B8C9-1E726A0DE791}" presName="parentText" presStyleLbl="node1" presStyleIdx="0" presStyleCnt="5" custScaleX="118801" custScaleY="108243" custLinFactY="132924" custLinFactNeighborX="23750" custLinFactNeighborY="200000">
        <dgm:presLayoutVars>
          <dgm:chMax val="0"/>
          <dgm:bulletEnabled val="1"/>
        </dgm:presLayoutVars>
      </dgm:prSet>
      <dgm:spPr/>
    </dgm:pt>
    <dgm:pt modelId="{66C6675D-8CB4-4003-80E2-9F17B80C9FCB}" type="pres">
      <dgm:prSet presAssocID="{1BE0A74C-4015-4153-B8C9-1E726A0DE791}" presName="negativeSpace" presStyleCnt="0"/>
      <dgm:spPr/>
    </dgm:pt>
    <dgm:pt modelId="{677FC2A7-927A-4A41-AA92-80DEE30880D2}" type="pres">
      <dgm:prSet presAssocID="{1BE0A74C-4015-4153-B8C9-1E726A0DE791}" presName="childText" presStyleLbl="conFgAcc1" presStyleIdx="0" presStyleCnt="5">
        <dgm:presLayoutVars>
          <dgm:bulletEnabled val="1"/>
        </dgm:presLayoutVars>
      </dgm:prSet>
      <dgm:spPr>
        <a:ln>
          <a:solidFill>
            <a:schemeClr val="bg1">
              <a:lumMod val="95000"/>
            </a:schemeClr>
          </a:solidFill>
        </a:ln>
      </dgm:spPr>
    </dgm:pt>
    <dgm:pt modelId="{F49FDB5F-52BF-490E-8496-71BE568A5456}" type="pres">
      <dgm:prSet presAssocID="{BF2C1E95-3E0D-4DCA-967A-35308CA65450}" presName="spaceBetweenRectangles" presStyleCnt="0"/>
      <dgm:spPr/>
    </dgm:pt>
    <dgm:pt modelId="{F4500E5D-F93C-4C52-A2F2-CA8FBAF49CDE}" type="pres">
      <dgm:prSet presAssocID="{12B4AF6B-05FE-4468-8F26-BAAB74610EC2}" presName="parentLin" presStyleCnt="0"/>
      <dgm:spPr/>
    </dgm:pt>
    <dgm:pt modelId="{16A50366-EED7-4114-A265-CE2359E79F82}" type="pres">
      <dgm:prSet presAssocID="{12B4AF6B-05FE-4468-8F26-BAAB74610EC2}" presName="parentLeftMargin" presStyleLbl="node1" presStyleIdx="0" presStyleCnt="5"/>
      <dgm:spPr/>
    </dgm:pt>
    <dgm:pt modelId="{F8B9052D-AA1F-44E1-A9A8-4A73A31FAFE9}" type="pres">
      <dgm:prSet presAssocID="{12B4AF6B-05FE-4468-8F26-BAAB74610EC2}" presName="parentText" presStyleLbl="node1" presStyleIdx="1" presStyleCnt="5" custScaleX="108038" custScaleY="231611" custLinFactY="100000" custLinFactNeighborX="-918" custLinFactNeighborY="198246">
        <dgm:presLayoutVars>
          <dgm:chMax val="0"/>
          <dgm:bulletEnabled val="1"/>
        </dgm:presLayoutVars>
      </dgm:prSet>
      <dgm:spPr/>
    </dgm:pt>
    <dgm:pt modelId="{E0EA22C9-9100-4CA8-87FD-BE8B2CD509A0}" type="pres">
      <dgm:prSet presAssocID="{12B4AF6B-05FE-4468-8F26-BAAB74610EC2}" presName="negativeSpace" presStyleCnt="0"/>
      <dgm:spPr/>
    </dgm:pt>
    <dgm:pt modelId="{E7B8AF1E-0072-4261-8C7E-5954B7925226}" type="pres">
      <dgm:prSet presAssocID="{12B4AF6B-05FE-4468-8F26-BAAB74610EC2}" presName="childText" presStyleLbl="conFgAcc1" presStyleIdx="1" presStyleCnt="5" custLinFactY="100000" custLinFactNeighborX="911" custLinFactNeighborY="185437">
        <dgm:presLayoutVars>
          <dgm:bulletEnabled val="1"/>
        </dgm:presLayoutVars>
      </dgm:prSet>
      <dgm:spPr>
        <a:ln>
          <a:solidFill>
            <a:schemeClr val="bg1">
              <a:lumMod val="95000"/>
            </a:schemeClr>
          </a:solidFill>
        </a:ln>
      </dgm:spPr>
    </dgm:pt>
    <dgm:pt modelId="{1F6183BF-D14D-4E80-AB67-7D5F4348BCA9}" type="pres">
      <dgm:prSet presAssocID="{56FC22AC-09AF-48F4-B53E-692340016FB7}" presName="spaceBetweenRectangles" presStyleCnt="0"/>
      <dgm:spPr/>
    </dgm:pt>
    <dgm:pt modelId="{AD95F687-22CE-4313-BC10-58D1D14700AF}" type="pres">
      <dgm:prSet presAssocID="{2D03D625-2FDE-4B83-8B92-261EA584E06B}" presName="parentLin" presStyleCnt="0"/>
      <dgm:spPr/>
    </dgm:pt>
    <dgm:pt modelId="{69155DCC-0991-433A-8826-9CC424F793AC}" type="pres">
      <dgm:prSet presAssocID="{2D03D625-2FDE-4B83-8B92-261EA584E06B}" presName="parentLeftMargin" presStyleLbl="node1" presStyleIdx="1" presStyleCnt="5"/>
      <dgm:spPr/>
    </dgm:pt>
    <dgm:pt modelId="{8FDB5E2D-3D30-4122-BA8F-DEBE3E6A90F2}" type="pres">
      <dgm:prSet presAssocID="{2D03D625-2FDE-4B83-8B92-261EA584E06B}" presName="parentText" presStyleLbl="node1" presStyleIdx="2" presStyleCnt="5" custScaleX="112434" custScaleY="215390" custLinFactY="-158568" custLinFactNeighborX="23750" custLinFactNeighborY="-200000">
        <dgm:presLayoutVars>
          <dgm:chMax val="0"/>
          <dgm:bulletEnabled val="1"/>
        </dgm:presLayoutVars>
      </dgm:prSet>
      <dgm:spPr/>
    </dgm:pt>
    <dgm:pt modelId="{DE27A663-97D2-4C8F-9E2F-6FA843F28954}" type="pres">
      <dgm:prSet presAssocID="{2D03D625-2FDE-4B83-8B92-261EA584E06B}" presName="negativeSpace" presStyleCnt="0"/>
      <dgm:spPr/>
    </dgm:pt>
    <dgm:pt modelId="{B109ECB1-79E7-4F7A-A43F-DE9840198F6F}" type="pres">
      <dgm:prSet presAssocID="{2D03D625-2FDE-4B83-8B92-261EA584E06B}" presName="childText" presStyleLbl="conFgAcc1" presStyleIdx="2" presStyleCnt="5" custLinFactY="128865" custLinFactNeighborY="200000">
        <dgm:presLayoutVars>
          <dgm:bulletEnabled val="1"/>
        </dgm:presLayoutVars>
      </dgm:prSet>
      <dgm:spPr>
        <a:ln>
          <a:solidFill>
            <a:schemeClr val="bg1">
              <a:lumMod val="95000"/>
            </a:schemeClr>
          </a:solidFill>
        </a:ln>
      </dgm:spPr>
    </dgm:pt>
    <dgm:pt modelId="{8B0167FF-74F6-42B1-A5BE-D00FB7DD0363}" type="pres">
      <dgm:prSet presAssocID="{FB2A4D4B-530D-4C09-8F34-E75ABEF8AE8A}" presName="spaceBetweenRectangles" presStyleCnt="0"/>
      <dgm:spPr/>
    </dgm:pt>
    <dgm:pt modelId="{D53931FC-74F7-41C0-98EC-98401967DC44}" type="pres">
      <dgm:prSet presAssocID="{D3FDC6FE-CE62-408F-95FA-FA61E25D63EC}" presName="parentLin" presStyleCnt="0"/>
      <dgm:spPr/>
    </dgm:pt>
    <dgm:pt modelId="{B44D6163-830F-4E4B-A224-9563644B152B}" type="pres">
      <dgm:prSet presAssocID="{D3FDC6FE-CE62-408F-95FA-FA61E25D63EC}" presName="parentLeftMargin" presStyleLbl="node1" presStyleIdx="2" presStyleCnt="5"/>
      <dgm:spPr/>
    </dgm:pt>
    <dgm:pt modelId="{735D84FF-BDB4-461F-BB66-D1BEF1F121B1}" type="pres">
      <dgm:prSet presAssocID="{D3FDC6FE-CE62-408F-95FA-FA61E25D63EC}" presName="parentText" presStyleLbl="node1" presStyleIdx="3" presStyleCnt="5" custScaleX="115423" custScaleY="166830">
        <dgm:presLayoutVars>
          <dgm:chMax val="0"/>
          <dgm:bulletEnabled val="1"/>
        </dgm:presLayoutVars>
      </dgm:prSet>
      <dgm:spPr/>
    </dgm:pt>
    <dgm:pt modelId="{4C132C8E-2D4A-4125-BB9F-531D6011E794}" type="pres">
      <dgm:prSet presAssocID="{D3FDC6FE-CE62-408F-95FA-FA61E25D63EC}" presName="negativeSpace" presStyleCnt="0"/>
      <dgm:spPr/>
    </dgm:pt>
    <dgm:pt modelId="{6A0937B0-2A4D-4104-A537-D873EA24AC0A}" type="pres">
      <dgm:prSet presAssocID="{D3FDC6FE-CE62-408F-95FA-FA61E25D63EC}" presName="childText" presStyleLbl="conFgAcc1" presStyleIdx="3" presStyleCnt="5">
        <dgm:presLayoutVars>
          <dgm:bulletEnabled val="1"/>
        </dgm:presLayoutVars>
      </dgm:prSet>
      <dgm:spPr>
        <a:ln>
          <a:solidFill>
            <a:schemeClr val="bg1">
              <a:lumMod val="95000"/>
            </a:schemeClr>
          </a:solidFill>
        </a:ln>
      </dgm:spPr>
    </dgm:pt>
    <dgm:pt modelId="{CE91FA7D-8981-4021-A395-EFC815BD559B}" type="pres">
      <dgm:prSet presAssocID="{F4507FB5-1765-41F3-9908-57289E9A17D5}" presName="spaceBetweenRectangles" presStyleCnt="0"/>
      <dgm:spPr/>
    </dgm:pt>
    <dgm:pt modelId="{A78C7456-93CD-4D20-8388-C6187578A363}" type="pres">
      <dgm:prSet presAssocID="{962F2F79-A4C0-4987-AF08-E9F05310F126}" presName="parentLin" presStyleCnt="0"/>
      <dgm:spPr/>
    </dgm:pt>
    <dgm:pt modelId="{6FC0EBAF-1A55-486D-BB46-A6BC5F9706CE}" type="pres">
      <dgm:prSet presAssocID="{962F2F79-A4C0-4987-AF08-E9F05310F126}" presName="parentLeftMargin" presStyleLbl="node1" presStyleIdx="3" presStyleCnt="5"/>
      <dgm:spPr/>
    </dgm:pt>
    <dgm:pt modelId="{AFFDB585-47E6-4DBB-A015-A9F452DB77CD}" type="pres">
      <dgm:prSet presAssocID="{962F2F79-A4C0-4987-AF08-E9F05310F126}" presName="parentText" presStyleLbl="node1" presStyleIdx="4" presStyleCnt="5" custScaleX="110509" custScaleY="246831">
        <dgm:presLayoutVars>
          <dgm:chMax val="0"/>
          <dgm:bulletEnabled val="1"/>
        </dgm:presLayoutVars>
      </dgm:prSet>
      <dgm:spPr/>
    </dgm:pt>
    <dgm:pt modelId="{DED1EFD7-FAAB-40E9-9BD4-2BD0720B60D6}" type="pres">
      <dgm:prSet presAssocID="{962F2F79-A4C0-4987-AF08-E9F05310F126}" presName="negativeSpace" presStyleCnt="0"/>
      <dgm:spPr/>
    </dgm:pt>
    <dgm:pt modelId="{B26581D4-3CCA-4147-A2B1-0A0ABB5A984A}" type="pres">
      <dgm:prSet presAssocID="{962F2F79-A4C0-4987-AF08-E9F05310F126}" presName="childText" presStyleLbl="conFgAcc1" presStyleIdx="4" presStyleCnt="5">
        <dgm:presLayoutVars>
          <dgm:bulletEnabled val="1"/>
        </dgm:presLayoutVars>
      </dgm:prSet>
      <dgm:spPr>
        <a:ln>
          <a:solidFill>
            <a:schemeClr val="bg1">
              <a:lumMod val="95000"/>
            </a:schemeClr>
          </a:solidFill>
        </a:ln>
      </dgm:spPr>
    </dgm:pt>
  </dgm:ptLst>
  <dgm:cxnLst>
    <dgm:cxn modelId="{0A15F212-3249-4743-8A63-8ECC8A404131}" type="presOf" srcId="{D3FDC6FE-CE62-408F-95FA-FA61E25D63EC}" destId="{B44D6163-830F-4E4B-A224-9563644B152B}" srcOrd="0" destOrd="0" presId="urn:microsoft.com/office/officeart/2005/8/layout/list1"/>
    <dgm:cxn modelId="{36D5CB18-CAF7-4254-A2DD-D5BF49AED33E}" type="presOf" srcId="{C233A24C-7F68-45BC-B39F-BF54BA085A79}" destId="{ABC96B34-5814-4D8F-B327-CCE3B06115B8}" srcOrd="0" destOrd="0" presId="urn:microsoft.com/office/officeart/2005/8/layout/list1"/>
    <dgm:cxn modelId="{19ED6528-9CB8-4659-AB1F-59D3592EF28E}" type="presOf" srcId="{1BE0A74C-4015-4153-B8C9-1E726A0DE791}" destId="{F432A579-B74C-4C5B-8940-ACA739270DF3}" srcOrd="1" destOrd="0" presId="urn:microsoft.com/office/officeart/2005/8/layout/list1"/>
    <dgm:cxn modelId="{0CC04836-2BCF-4898-866C-48600AD1D1DD}" srcId="{C233A24C-7F68-45BC-B39F-BF54BA085A79}" destId="{1BE0A74C-4015-4153-B8C9-1E726A0DE791}" srcOrd="0" destOrd="0" parTransId="{F4469A0F-1B9B-4774-BE87-12F7B5DF05EE}" sibTransId="{BF2C1E95-3E0D-4DCA-967A-35308CA65450}"/>
    <dgm:cxn modelId="{F7770051-5464-4366-8B9A-3B2F71313553}" type="presOf" srcId="{1BE0A74C-4015-4153-B8C9-1E726A0DE791}" destId="{C5C2D656-0C79-451C-8EDF-AC4E6B5C1CFE}" srcOrd="0" destOrd="0" presId="urn:microsoft.com/office/officeart/2005/8/layout/list1"/>
    <dgm:cxn modelId="{CA5B0758-8C1C-482A-AF2F-E2B97DAF0A94}" type="presOf" srcId="{2D03D625-2FDE-4B83-8B92-261EA584E06B}" destId="{8FDB5E2D-3D30-4122-BA8F-DEBE3E6A90F2}" srcOrd="1" destOrd="0" presId="urn:microsoft.com/office/officeart/2005/8/layout/list1"/>
    <dgm:cxn modelId="{2557C390-0355-4281-A167-76C5C2D406F0}" type="presOf" srcId="{12B4AF6B-05FE-4468-8F26-BAAB74610EC2}" destId="{F8B9052D-AA1F-44E1-A9A8-4A73A31FAFE9}" srcOrd="1" destOrd="0" presId="urn:microsoft.com/office/officeart/2005/8/layout/list1"/>
    <dgm:cxn modelId="{7489C792-727F-4E73-8790-0A5B7D9194F6}" srcId="{C233A24C-7F68-45BC-B39F-BF54BA085A79}" destId="{962F2F79-A4C0-4987-AF08-E9F05310F126}" srcOrd="4" destOrd="0" parTransId="{F5CEA2C7-2DF5-48F6-BD31-5AA9AD029AAF}" sibTransId="{FC6496C9-63B7-4481-9CB5-FBA7A0738736}"/>
    <dgm:cxn modelId="{473738AD-8258-4692-BEF6-EF87A990F7D4}" type="presOf" srcId="{2D03D625-2FDE-4B83-8B92-261EA584E06B}" destId="{69155DCC-0991-433A-8826-9CC424F793AC}" srcOrd="0" destOrd="0" presId="urn:microsoft.com/office/officeart/2005/8/layout/list1"/>
    <dgm:cxn modelId="{956DA6B0-D207-4182-A624-9755391E5A2A}" type="presOf" srcId="{12B4AF6B-05FE-4468-8F26-BAAB74610EC2}" destId="{16A50366-EED7-4114-A265-CE2359E79F82}" srcOrd="0" destOrd="0" presId="urn:microsoft.com/office/officeart/2005/8/layout/list1"/>
    <dgm:cxn modelId="{8D2A86C4-724A-4313-94BA-674562EAC432}" srcId="{C233A24C-7F68-45BC-B39F-BF54BA085A79}" destId="{12B4AF6B-05FE-4468-8F26-BAAB74610EC2}" srcOrd="1" destOrd="0" parTransId="{41EA7326-928B-4332-8EC9-27A3242898B5}" sibTransId="{56FC22AC-09AF-48F4-B53E-692340016FB7}"/>
    <dgm:cxn modelId="{CD2538CD-BA5B-4B97-97C2-2059CFCA05DE}" type="presOf" srcId="{962F2F79-A4C0-4987-AF08-E9F05310F126}" destId="{6FC0EBAF-1A55-486D-BB46-A6BC5F9706CE}" srcOrd="0" destOrd="0" presId="urn:microsoft.com/office/officeart/2005/8/layout/list1"/>
    <dgm:cxn modelId="{E7490BDA-DDC9-4FE1-B9C3-A5C7F8485E7E}" srcId="{C233A24C-7F68-45BC-B39F-BF54BA085A79}" destId="{D3FDC6FE-CE62-408F-95FA-FA61E25D63EC}" srcOrd="3" destOrd="0" parTransId="{E8A39F66-EB2F-4014-A23B-916D66225CCD}" sibTransId="{F4507FB5-1765-41F3-9908-57289E9A17D5}"/>
    <dgm:cxn modelId="{F2C68CDB-A189-4082-91CD-DEB25695AE04}" type="presOf" srcId="{962F2F79-A4C0-4987-AF08-E9F05310F126}" destId="{AFFDB585-47E6-4DBB-A015-A9F452DB77CD}" srcOrd="1" destOrd="0" presId="urn:microsoft.com/office/officeart/2005/8/layout/list1"/>
    <dgm:cxn modelId="{B64813F8-BB65-4984-9A55-23223E743CA7}" type="presOf" srcId="{D3FDC6FE-CE62-408F-95FA-FA61E25D63EC}" destId="{735D84FF-BDB4-461F-BB66-D1BEF1F121B1}" srcOrd="1" destOrd="0" presId="urn:microsoft.com/office/officeart/2005/8/layout/list1"/>
    <dgm:cxn modelId="{A89190FA-9860-44E8-A008-77898B207440}" srcId="{C233A24C-7F68-45BC-B39F-BF54BA085A79}" destId="{2D03D625-2FDE-4B83-8B92-261EA584E06B}" srcOrd="2" destOrd="0" parTransId="{18C9DFB1-0A58-4E05-BDD7-06C5CD2B373A}" sibTransId="{FB2A4D4B-530D-4C09-8F34-E75ABEF8AE8A}"/>
    <dgm:cxn modelId="{B84374BA-B161-4834-9029-EE7EBEA9B031}" type="presParOf" srcId="{ABC96B34-5814-4D8F-B327-CCE3B06115B8}" destId="{3DFDCC9E-DCE1-41CF-A002-DAFA2680556D}" srcOrd="0" destOrd="0" presId="urn:microsoft.com/office/officeart/2005/8/layout/list1"/>
    <dgm:cxn modelId="{2A0FC5B1-4AC4-475B-AB5A-AC7C3FE595C1}" type="presParOf" srcId="{3DFDCC9E-DCE1-41CF-A002-DAFA2680556D}" destId="{C5C2D656-0C79-451C-8EDF-AC4E6B5C1CFE}" srcOrd="0" destOrd="0" presId="urn:microsoft.com/office/officeart/2005/8/layout/list1"/>
    <dgm:cxn modelId="{94511D73-468D-401C-8473-0E839F196F5F}" type="presParOf" srcId="{3DFDCC9E-DCE1-41CF-A002-DAFA2680556D}" destId="{F432A579-B74C-4C5B-8940-ACA739270DF3}" srcOrd="1" destOrd="0" presId="urn:microsoft.com/office/officeart/2005/8/layout/list1"/>
    <dgm:cxn modelId="{DE6C952B-8CC1-4420-B201-58E38814B20F}" type="presParOf" srcId="{ABC96B34-5814-4D8F-B327-CCE3B06115B8}" destId="{66C6675D-8CB4-4003-80E2-9F17B80C9FCB}" srcOrd="1" destOrd="0" presId="urn:microsoft.com/office/officeart/2005/8/layout/list1"/>
    <dgm:cxn modelId="{269ABA5F-4A2A-4995-8FEC-971979C5BBFD}" type="presParOf" srcId="{ABC96B34-5814-4D8F-B327-CCE3B06115B8}" destId="{677FC2A7-927A-4A41-AA92-80DEE30880D2}" srcOrd="2" destOrd="0" presId="urn:microsoft.com/office/officeart/2005/8/layout/list1"/>
    <dgm:cxn modelId="{A283D49B-03DC-47DA-81E0-294A64DBFD34}" type="presParOf" srcId="{ABC96B34-5814-4D8F-B327-CCE3B06115B8}" destId="{F49FDB5F-52BF-490E-8496-71BE568A5456}" srcOrd="3" destOrd="0" presId="urn:microsoft.com/office/officeart/2005/8/layout/list1"/>
    <dgm:cxn modelId="{BFE49F01-2522-4B61-B4EC-BFCC36904AC2}" type="presParOf" srcId="{ABC96B34-5814-4D8F-B327-CCE3B06115B8}" destId="{F4500E5D-F93C-4C52-A2F2-CA8FBAF49CDE}" srcOrd="4" destOrd="0" presId="urn:microsoft.com/office/officeart/2005/8/layout/list1"/>
    <dgm:cxn modelId="{1D567716-3567-4E7B-AF38-240B1001E109}" type="presParOf" srcId="{F4500E5D-F93C-4C52-A2F2-CA8FBAF49CDE}" destId="{16A50366-EED7-4114-A265-CE2359E79F82}" srcOrd="0" destOrd="0" presId="urn:microsoft.com/office/officeart/2005/8/layout/list1"/>
    <dgm:cxn modelId="{D5D98BF7-C47B-4FA0-95F7-10A626DAD551}" type="presParOf" srcId="{F4500E5D-F93C-4C52-A2F2-CA8FBAF49CDE}" destId="{F8B9052D-AA1F-44E1-A9A8-4A73A31FAFE9}" srcOrd="1" destOrd="0" presId="urn:microsoft.com/office/officeart/2005/8/layout/list1"/>
    <dgm:cxn modelId="{D0DEF361-7112-42A8-9C5B-5061475E4F8F}" type="presParOf" srcId="{ABC96B34-5814-4D8F-B327-CCE3B06115B8}" destId="{E0EA22C9-9100-4CA8-87FD-BE8B2CD509A0}" srcOrd="5" destOrd="0" presId="urn:microsoft.com/office/officeart/2005/8/layout/list1"/>
    <dgm:cxn modelId="{F65E4C8A-08E3-4091-9100-4AF831EB0E4F}" type="presParOf" srcId="{ABC96B34-5814-4D8F-B327-CCE3B06115B8}" destId="{E7B8AF1E-0072-4261-8C7E-5954B7925226}" srcOrd="6" destOrd="0" presId="urn:microsoft.com/office/officeart/2005/8/layout/list1"/>
    <dgm:cxn modelId="{61F20A9C-1175-48DE-8859-69BE98836B5F}" type="presParOf" srcId="{ABC96B34-5814-4D8F-B327-CCE3B06115B8}" destId="{1F6183BF-D14D-4E80-AB67-7D5F4348BCA9}" srcOrd="7" destOrd="0" presId="urn:microsoft.com/office/officeart/2005/8/layout/list1"/>
    <dgm:cxn modelId="{193BF690-F3D9-4750-A6E5-74F704B303F6}" type="presParOf" srcId="{ABC96B34-5814-4D8F-B327-CCE3B06115B8}" destId="{AD95F687-22CE-4313-BC10-58D1D14700AF}" srcOrd="8" destOrd="0" presId="urn:microsoft.com/office/officeart/2005/8/layout/list1"/>
    <dgm:cxn modelId="{461859A6-1881-440E-873F-81396CE9EA5E}" type="presParOf" srcId="{AD95F687-22CE-4313-BC10-58D1D14700AF}" destId="{69155DCC-0991-433A-8826-9CC424F793AC}" srcOrd="0" destOrd="0" presId="urn:microsoft.com/office/officeart/2005/8/layout/list1"/>
    <dgm:cxn modelId="{3E748CD2-E0B2-463C-885D-D9808486DB10}" type="presParOf" srcId="{AD95F687-22CE-4313-BC10-58D1D14700AF}" destId="{8FDB5E2D-3D30-4122-BA8F-DEBE3E6A90F2}" srcOrd="1" destOrd="0" presId="urn:microsoft.com/office/officeart/2005/8/layout/list1"/>
    <dgm:cxn modelId="{7E4F00A9-674E-48E2-89EA-56E130D2E365}" type="presParOf" srcId="{ABC96B34-5814-4D8F-B327-CCE3B06115B8}" destId="{DE27A663-97D2-4C8F-9E2F-6FA843F28954}" srcOrd="9" destOrd="0" presId="urn:microsoft.com/office/officeart/2005/8/layout/list1"/>
    <dgm:cxn modelId="{C7051F2A-A3F4-4CE9-8561-85368A3101AF}" type="presParOf" srcId="{ABC96B34-5814-4D8F-B327-CCE3B06115B8}" destId="{B109ECB1-79E7-4F7A-A43F-DE9840198F6F}" srcOrd="10" destOrd="0" presId="urn:microsoft.com/office/officeart/2005/8/layout/list1"/>
    <dgm:cxn modelId="{8EB4A78D-4A23-4349-BC79-6DE77651B544}" type="presParOf" srcId="{ABC96B34-5814-4D8F-B327-CCE3B06115B8}" destId="{8B0167FF-74F6-42B1-A5BE-D00FB7DD0363}" srcOrd="11" destOrd="0" presId="urn:microsoft.com/office/officeart/2005/8/layout/list1"/>
    <dgm:cxn modelId="{EC3E7C7D-75F5-4E0D-A659-41A19E17480E}" type="presParOf" srcId="{ABC96B34-5814-4D8F-B327-CCE3B06115B8}" destId="{D53931FC-74F7-41C0-98EC-98401967DC44}" srcOrd="12" destOrd="0" presId="urn:microsoft.com/office/officeart/2005/8/layout/list1"/>
    <dgm:cxn modelId="{F69DF54C-9B01-4BF2-BD37-5B7F894D81BD}" type="presParOf" srcId="{D53931FC-74F7-41C0-98EC-98401967DC44}" destId="{B44D6163-830F-4E4B-A224-9563644B152B}" srcOrd="0" destOrd="0" presId="urn:microsoft.com/office/officeart/2005/8/layout/list1"/>
    <dgm:cxn modelId="{359532C4-27F7-42C0-A587-B16E9D78491C}" type="presParOf" srcId="{D53931FC-74F7-41C0-98EC-98401967DC44}" destId="{735D84FF-BDB4-461F-BB66-D1BEF1F121B1}" srcOrd="1" destOrd="0" presId="urn:microsoft.com/office/officeart/2005/8/layout/list1"/>
    <dgm:cxn modelId="{CF649754-C293-4DDE-91C5-2DFE05EFF2B3}" type="presParOf" srcId="{ABC96B34-5814-4D8F-B327-CCE3B06115B8}" destId="{4C132C8E-2D4A-4125-BB9F-531D6011E794}" srcOrd="13" destOrd="0" presId="urn:microsoft.com/office/officeart/2005/8/layout/list1"/>
    <dgm:cxn modelId="{5416E8E1-4A1C-4E6B-94A2-2E0151124258}" type="presParOf" srcId="{ABC96B34-5814-4D8F-B327-CCE3B06115B8}" destId="{6A0937B0-2A4D-4104-A537-D873EA24AC0A}" srcOrd="14" destOrd="0" presId="urn:microsoft.com/office/officeart/2005/8/layout/list1"/>
    <dgm:cxn modelId="{C5D07444-78A1-447D-A4A6-3652C2602B6F}" type="presParOf" srcId="{ABC96B34-5814-4D8F-B327-CCE3B06115B8}" destId="{CE91FA7D-8981-4021-A395-EFC815BD559B}" srcOrd="15" destOrd="0" presId="urn:microsoft.com/office/officeart/2005/8/layout/list1"/>
    <dgm:cxn modelId="{F41CF7BB-20E7-4AC0-AC3B-1D35430DA04A}" type="presParOf" srcId="{ABC96B34-5814-4D8F-B327-CCE3B06115B8}" destId="{A78C7456-93CD-4D20-8388-C6187578A363}" srcOrd="16" destOrd="0" presId="urn:microsoft.com/office/officeart/2005/8/layout/list1"/>
    <dgm:cxn modelId="{D069CF01-9720-4AA6-AD8A-05FE346BE54C}" type="presParOf" srcId="{A78C7456-93CD-4D20-8388-C6187578A363}" destId="{6FC0EBAF-1A55-486D-BB46-A6BC5F9706CE}" srcOrd="0" destOrd="0" presId="urn:microsoft.com/office/officeart/2005/8/layout/list1"/>
    <dgm:cxn modelId="{987845C5-AD07-404D-A918-58F7B62DCCB9}" type="presParOf" srcId="{A78C7456-93CD-4D20-8388-C6187578A363}" destId="{AFFDB585-47E6-4DBB-A015-A9F452DB77CD}" srcOrd="1" destOrd="0" presId="urn:microsoft.com/office/officeart/2005/8/layout/list1"/>
    <dgm:cxn modelId="{A469DC8A-7CCF-456D-ACC0-85F946B6D409}" type="presParOf" srcId="{ABC96B34-5814-4D8F-B327-CCE3B06115B8}" destId="{DED1EFD7-FAAB-40E9-9BD4-2BD0720B60D6}" srcOrd="17" destOrd="0" presId="urn:microsoft.com/office/officeart/2005/8/layout/list1"/>
    <dgm:cxn modelId="{ED6A1017-C707-4B49-ADCF-8B60BDA0B693}" type="presParOf" srcId="{ABC96B34-5814-4D8F-B327-CCE3B06115B8}" destId="{B26581D4-3CCA-4147-A2B1-0A0ABB5A984A}" srcOrd="18"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FC2A7-927A-4A41-AA92-80DEE30880D2}">
      <dsp:nvSpPr>
        <dsp:cNvPr id="0" name=""/>
        <dsp:cNvSpPr/>
      </dsp:nvSpPr>
      <dsp:spPr>
        <a:xfrm>
          <a:off x="0" y="388093"/>
          <a:ext cx="11407775" cy="378000"/>
        </a:xfrm>
        <a:prstGeom prst="rect">
          <a:avLst/>
        </a:prstGeom>
        <a:solidFill>
          <a:schemeClr val="lt1">
            <a:alpha val="90000"/>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F432A579-B74C-4C5B-8940-ACA739270DF3}">
      <dsp:nvSpPr>
        <dsp:cNvPr id="0" name=""/>
        <dsp:cNvSpPr/>
      </dsp:nvSpPr>
      <dsp:spPr>
        <a:xfrm>
          <a:off x="705856" y="1604380"/>
          <a:ext cx="9486785" cy="47930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831" tIns="0" rIns="301831"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2">
                  <a:lumMod val="25000"/>
                </a:schemeClr>
              </a:solidFill>
              <a:latin typeface="DM Sans"/>
            </a:rPr>
            <a:t>(2) However, an interregional mechanism for skills recognition between Asian and GCC countries is </a:t>
          </a:r>
          <a:r>
            <a:rPr lang="en-US" sz="1800" b="1" kern="1200" dirty="0">
              <a:solidFill>
                <a:schemeClr val="bg2">
                  <a:lumMod val="25000"/>
                </a:schemeClr>
              </a:solidFill>
              <a:latin typeface="DM Sans"/>
            </a:rPr>
            <a:t>limited.</a:t>
          </a:r>
        </a:p>
      </dsp:txBody>
      <dsp:txXfrm>
        <a:off x="729253" y="1627777"/>
        <a:ext cx="9439991" cy="432506"/>
      </dsp:txXfrm>
    </dsp:sp>
    <dsp:sp modelId="{E7B8AF1E-0072-4261-8C7E-5954B7925226}">
      <dsp:nvSpPr>
        <dsp:cNvPr id="0" name=""/>
        <dsp:cNvSpPr/>
      </dsp:nvSpPr>
      <dsp:spPr>
        <a:xfrm>
          <a:off x="0" y="2179470"/>
          <a:ext cx="11407775" cy="378000"/>
        </a:xfrm>
        <a:prstGeom prst="rect">
          <a:avLst/>
        </a:prstGeom>
        <a:solidFill>
          <a:schemeClr val="lt1">
            <a:alpha val="90000"/>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F8B9052D-AA1F-44E1-A9A8-4A73A31FAFE9}">
      <dsp:nvSpPr>
        <dsp:cNvPr id="0" name=""/>
        <dsp:cNvSpPr/>
      </dsp:nvSpPr>
      <dsp:spPr>
        <a:xfrm>
          <a:off x="565152" y="2167726"/>
          <a:ext cx="8627312" cy="1025573"/>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831" tIns="0" rIns="301831"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DM Sans"/>
            </a:rPr>
            <a:t>(3) Some promising bilateral skills cooperation arrangements have </a:t>
          </a:r>
          <a:r>
            <a:rPr lang="en-US" sz="1800" b="1" kern="1200" dirty="0">
              <a:solidFill>
                <a:schemeClr val="tx1"/>
              </a:solidFill>
              <a:latin typeface="DM Sans"/>
            </a:rPr>
            <a:t>partial impacts </a:t>
          </a:r>
          <a:r>
            <a:rPr lang="en-US" sz="1800" kern="1200" dirty="0">
              <a:solidFill>
                <a:schemeClr val="tx1"/>
              </a:solidFill>
              <a:latin typeface="DM Sans"/>
            </a:rPr>
            <a:t>- these need to be further analyzed to draw </a:t>
          </a:r>
          <a:r>
            <a:rPr lang="en-US" sz="1800" kern="1200" dirty="0">
              <a:solidFill>
                <a:schemeClr val="bg2">
                  <a:lumMod val="25000"/>
                </a:schemeClr>
              </a:solidFill>
              <a:latin typeface="DM Sans"/>
            </a:rPr>
            <a:t>lessons and action</a:t>
          </a:r>
          <a:r>
            <a:rPr lang="en-US" sz="1600" kern="1200" dirty="0">
              <a:solidFill>
                <a:schemeClr val="bg2">
                  <a:lumMod val="25000"/>
                </a:schemeClr>
              </a:solidFill>
              <a:latin typeface="DM Sans"/>
            </a:rPr>
            <a:t>. </a:t>
          </a:r>
        </a:p>
      </dsp:txBody>
      <dsp:txXfrm>
        <a:off x="615216" y="2217790"/>
        <a:ext cx="8527184" cy="925445"/>
      </dsp:txXfrm>
    </dsp:sp>
    <dsp:sp modelId="{B109ECB1-79E7-4F7A-A43F-DE9840198F6F}">
      <dsp:nvSpPr>
        <dsp:cNvPr id="0" name=""/>
        <dsp:cNvSpPr/>
      </dsp:nvSpPr>
      <dsp:spPr>
        <a:xfrm>
          <a:off x="0" y="3491723"/>
          <a:ext cx="11407775" cy="378000"/>
        </a:xfrm>
        <a:prstGeom prst="rect">
          <a:avLst/>
        </a:prstGeom>
        <a:solidFill>
          <a:schemeClr val="lt1">
            <a:alpha val="90000"/>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8FDB5E2D-3D30-4122-BA8F-DEBE3E6A90F2}">
      <dsp:nvSpPr>
        <dsp:cNvPr id="0" name=""/>
        <dsp:cNvSpPr/>
      </dsp:nvSpPr>
      <dsp:spPr>
        <a:xfrm>
          <a:off x="705856" y="522527"/>
          <a:ext cx="8978352" cy="953746"/>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831" tIns="0" rIns="301831"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DM Sans"/>
            </a:rPr>
            <a:t>(1) </a:t>
          </a:r>
          <a:r>
            <a:rPr lang="en-US" sz="1800" kern="1200" dirty="0" err="1">
              <a:solidFill>
                <a:schemeClr val="tx1"/>
              </a:solidFill>
              <a:latin typeface="DM Sans"/>
            </a:rPr>
            <a:t>Labour</a:t>
          </a:r>
          <a:r>
            <a:rPr lang="en-US" sz="1800" kern="1200" dirty="0">
              <a:solidFill>
                <a:schemeClr val="tx1"/>
              </a:solidFill>
              <a:latin typeface="DM Sans"/>
            </a:rPr>
            <a:t> demand </a:t>
          </a:r>
          <a:r>
            <a:rPr lang="en-US" sz="1800" kern="1200" dirty="0">
              <a:solidFill>
                <a:schemeClr val="bg2">
                  <a:lumMod val="25000"/>
                </a:schemeClr>
              </a:solidFill>
              <a:latin typeface="DM Sans"/>
            </a:rPr>
            <a:t>across various skills in the GCC has continued to </a:t>
          </a:r>
          <a:r>
            <a:rPr lang="en-US" sz="1800" b="1" kern="1200" dirty="0">
              <a:solidFill>
                <a:schemeClr val="bg2">
                  <a:lumMod val="25000"/>
                </a:schemeClr>
              </a:solidFill>
              <a:latin typeface="DM Sans"/>
            </a:rPr>
            <a:t>intensify, </a:t>
          </a:r>
          <a:r>
            <a:rPr lang="en-US" sz="1800" b="0" kern="1200" dirty="0">
              <a:solidFill>
                <a:schemeClr val="bg2">
                  <a:lumMod val="25000"/>
                </a:schemeClr>
              </a:solidFill>
              <a:latin typeface="DM Sans"/>
            </a:rPr>
            <a:t>while </a:t>
          </a:r>
          <a:r>
            <a:rPr lang="en-US" sz="1800" b="0" kern="1200" dirty="0" err="1">
              <a:solidFill>
                <a:schemeClr val="bg2">
                  <a:lumMod val="25000"/>
                </a:schemeClr>
              </a:solidFill>
              <a:latin typeface="DM Sans"/>
            </a:rPr>
            <a:t>labour</a:t>
          </a:r>
          <a:r>
            <a:rPr lang="en-US" sz="1800" b="0" kern="1200" dirty="0">
              <a:solidFill>
                <a:schemeClr val="bg2">
                  <a:lumMod val="25000"/>
                </a:schemeClr>
              </a:solidFill>
              <a:latin typeface="DM Sans"/>
            </a:rPr>
            <a:t> supply in Asian origin countries remains </a:t>
          </a:r>
          <a:r>
            <a:rPr lang="en-US" sz="1800" b="1" kern="1200" dirty="0">
              <a:solidFill>
                <a:schemeClr val="bg2">
                  <a:lumMod val="25000"/>
                </a:schemeClr>
              </a:solidFill>
              <a:latin typeface="DM Sans"/>
            </a:rPr>
            <a:t>high.</a:t>
          </a:r>
          <a:endParaRPr lang="en-US" sz="1600" kern="1200" dirty="0">
            <a:solidFill>
              <a:schemeClr val="bg2">
                <a:lumMod val="25000"/>
              </a:schemeClr>
            </a:solidFill>
            <a:latin typeface="DM Sans"/>
          </a:endParaRPr>
        </a:p>
      </dsp:txBody>
      <dsp:txXfrm>
        <a:off x="752414" y="569085"/>
        <a:ext cx="8885236" cy="860630"/>
      </dsp:txXfrm>
    </dsp:sp>
    <dsp:sp modelId="{6A0937B0-2A4D-4104-A537-D873EA24AC0A}">
      <dsp:nvSpPr>
        <dsp:cNvPr id="0" name=""/>
        <dsp:cNvSpPr/>
      </dsp:nvSpPr>
      <dsp:spPr>
        <a:xfrm>
          <a:off x="0" y="3818937"/>
          <a:ext cx="11407775" cy="378000"/>
        </a:xfrm>
        <a:prstGeom prst="rect">
          <a:avLst/>
        </a:prstGeom>
        <a:solidFill>
          <a:schemeClr val="lt1">
            <a:alpha val="90000"/>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735D84FF-BDB4-461F-BB66-D1BEF1F121B1}">
      <dsp:nvSpPr>
        <dsp:cNvPr id="0" name=""/>
        <dsp:cNvSpPr/>
      </dsp:nvSpPr>
      <dsp:spPr>
        <a:xfrm>
          <a:off x="570388" y="3301613"/>
          <a:ext cx="9217037" cy="738723"/>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831" tIns="0" rIns="301831"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2">
                  <a:lumMod val="25000"/>
                </a:schemeClr>
              </a:solidFill>
              <a:latin typeface="DM Sans"/>
            </a:rPr>
            <a:t>(4) The growing demand for other </a:t>
          </a:r>
          <a:r>
            <a:rPr lang="en-US" sz="1800" kern="1200" dirty="0">
              <a:solidFill>
                <a:schemeClr val="tx1"/>
              </a:solidFill>
              <a:latin typeface="DM Sans"/>
            </a:rPr>
            <a:t>regional </a:t>
          </a:r>
          <a:r>
            <a:rPr lang="en-US" sz="1800" kern="1200" dirty="0" err="1">
              <a:solidFill>
                <a:schemeClr val="tx1"/>
              </a:solidFill>
              <a:latin typeface="DM Sans"/>
            </a:rPr>
            <a:t>labour</a:t>
          </a:r>
          <a:r>
            <a:rPr lang="en-US" sz="1800" kern="1200" dirty="0">
              <a:solidFill>
                <a:schemeClr val="tx1"/>
              </a:solidFill>
              <a:latin typeface="DM Sans"/>
            </a:rPr>
            <a:t> markets directly poses </a:t>
          </a:r>
          <a:r>
            <a:rPr lang="en-US" sz="1800" b="1" kern="1200" dirty="0">
              <a:solidFill>
                <a:schemeClr val="bg2">
                  <a:lumMod val="25000"/>
                </a:schemeClr>
              </a:solidFill>
              <a:latin typeface="DM Sans"/>
            </a:rPr>
            <a:t>challenges to GCC private sector</a:t>
          </a:r>
          <a:r>
            <a:rPr lang="en-US" sz="1800" kern="1200" dirty="0">
              <a:solidFill>
                <a:schemeClr val="bg2">
                  <a:lumMod val="25000"/>
                </a:schemeClr>
              </a:solidFill>
              <a:latin typeface="DM Sans"/>
            </a:rPr>
            <a:t> in the long run.</a:t>
          </a:r>
        </a:p>
      </dsp:txBody>
      <dsp:txXfrm>
        <a:off x="606449" y="3337674"/>
        <a:ext cx="9144915" cy="666601"/>
      </dsp:txXfrm>
    </dsp:sp>
    <dsp:sp modelId="{B26581D4-3CCA-4147-A2B1-0A0ABB5A984A}">
      <dsp:nvSpPr>
        <dsp:cNvPr id="0" name=""/>
        <dsp:cNvSpPr/>
      </dsp:nvSpPr>
      <dsp:spPr>
        <a:xfrm>
          <a:off x="0" y="5149504"/>
          <a:ext cx="11407775" cy="378000"/>
        </a:xfrm>
        <a:prstGeom prst="rect">
          <a:avLst/>
        </a:prstGeom>
        <a:solidFill>
          <a:schemeClr val="lt1">
            <a:alpha val="90000"/>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AFFDB585-47E6-4DBB-A015-A9F452DB77CD}">
      <dsp:nvSpPr>
        <dsp:cNvPr id="0" name=""/>
        <dsp:cNvSpPr/>
      </dsp:nvSpPr>
      <dsp:spPr>
        <a:xfrm>
          <a:off x="570388" y="4277937"/>
          <a:ext cx="8824632" cy="1092967"/>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831" tIns="0" rIns="301831"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2">
                  <a:lumMod val="25000"/>
                </a:schemeClr>
              </a:solidFill>
              <a:latin typeface="DM Sans"/>
            </a:rPr>
            <a:t>(5) ‘Soft’ immigration policies (i.e. tourist visas) </a:t>
          </a:r>
          <a:r>
            <a:rPr lang="en-US" sz="1800" kern="1200" dirty="0">
              <a:solidFill>
                <a:schemeClr val="bg2">
                  <a:lumMod val="25000"/>
                </a:schemeClr>
              </a:solidFill>
              <a:latin typeface="DM Sans"/>
            </a:rPr>
            <a:t>of some </a:t>
          </a:r>
          <a:r>
            <a:rPr lang="en-US" sz="1800" kern="1200" dirty="0">
              <a:solidFill>
                <a:schemeClr val="tx1"/>
              </a:solidFill>
              <a:latin typeface="DM Sans"/>
            </a:rPr>
            <a:t>GCC countries can undermine the prospects of regulating skill </a:t>
          </a:r>
          <a:r>
            <a:rPr lang="en-US" sz="1800" kern="1200" dirty="0" err="1">
              <a:solidFill>
                <a:schemeClr val="tx1"/>
              </a:solidFill>
              <a:latin typeface="DM Sans"/>
            </a:rPr>
            <a:t>labour</a:t>
          </a:r>
          <a:r>
            <a:rPr lang="en-US" sz="1800" kern="1200" dirty="0">
              <a:solidFill>
                <a:schemeClr val="tx1"/>
              </a:solidFill>
              <a:latin typeface="DM Sans"/>
            </a:rPr>
            <a:t> supply and guaranteeing welfare protection to migrant workers.</a:t>
          </a:r>
        </a:p>
      </dsp:txBody>
      <dsp:txXfrm>
        <a:off x="623742" y="4331291"/>
        <a:ext cx="8717924" cy="98625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08EC29-68C1-6AFB-42C2-71DF2BBF99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61596BC-C46F-6FFB-41F8-30EB13F7D9F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D18461C-FCD8-C649-BE76-E06EEE14B18A}" type="datetimeFigureOut">
              <a:rPr lang="en-US"/>
              <a:pPr>
                <a:defRPr/>
              </a:pPr>
              <a:t>2/9/24</a:t>
            </a:fld>
            <a:endParaRPr lang="en-US"/>
          </a:p>
        </p:txBody>
      </p:sp>
      <p:sp>
        <p:nvSpPr>
          <p:cNvPr id="4" name="Slide Image Placeholder 3">
            <a:extLst>
              <a:ext uri="{FF2B5EF4-FFF2-40B4-BE49-F238E27FC236}">
                <a16:creationId xmlns:a16="http://schemas.microsoft.com/office/drawing/2014/main" id="{264DAB83-ECF3-258B-9569-CB3FD093E8A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62BCC36-57F9-D003-8F40-F57048E7147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3DFEB77-22B4-F6C7-0224-A3B50D7899A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B9D81FE0-617F-BE0A-D258-ACA78583B07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5E079FD-C491-DC4F-A314-16DC0B2EB0C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the ILO, I wish to congratulate ADD for selecting this topic which has a potential to impact the labor market of both GCC countries and Asian origin countries. This is also in line with their future visions to make GCC as one of the prosperous regions in the world.</a:t>
            </a:r>
          </a:p>
          <a:p>
            <a:endParaRPr lang="en-US" dirty="0"/>
          </a:p>
          <a:p>
            <a:r>
              <a:rPr lang="en-US" dirty="0"/>
              <a:t>- This topic is also important because the ADD has historically prioritized the of skills matching for more than a decade.</a:t>
            </a:r>
          </a:p>
        </p:txBody>
      </p:sp>
      <p:sp>
        <p:nvSpPr>
          <p:cNvPr id="4" name="Slide Number Placeholder 3"/>
          <p:cNvSpPr>
            <a:spLocks noGrp="1"/>
          </p:cNvSpPr>
          <p:nvPr>
            <p:ph type="sldNum" sz="quarter" idx="5"/>
          </p:nvPr>
        </p:nvSpPr>
        <p:spPr/>
        <p:txBody>
          <a:bodyPr/>
          <a:lstStyle/>
          <a:p>
            <a:pPr>
              <a:defRPr/>
            </a:pPr>
            <a:fld id="{B5E079FD-C491-DC4F-A314-16DC0B2EB0C5}" type="slidenum">
              <a:rPr lang="en-US" smtClean="0"/>
              <a:pPr>
                <a:defRPr/>
              </a:pPr>
              <a:t>1</a:t>
            </a:fld>
            <a:endParaRPr lang="en-US"/>
          </a:p>
        </p:txBody>
      </p:sp>
    </p:spTree>
    <p:extLst>
      <p:ext uri="{BB962C8B-B14F-4D97-AF65-F5344CB8AC3E}">
        <p14:creationId xmlns:p14="http://schemas.microsoft.com/office/powerpoint/2010/main" val="4018829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24ACC337-68E4-FF6A-C7EA-3B2F87EC83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CD26EFA9-B3EF-3559-2C4B-629783DD00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ED989A64-9C02-D19F-0DA2-49A681A64A14}"/>
              </a:ext>
            </a:extLst>
          </p:cNvPr>
          <p:cNvSpPr>
            <a:spLocks noGrp="1"/>
          </p:cNvSpPr>
          <p:nvPr>
            <p:ph type="sldNum" sz="quarter" idx="5"/>
          </p:nvPr>
        </p:nvSpPr>
        <p:spPr/>
        <p:txBody>
          <a:bodyPr/>
          <a:lstStyle/>
          <a:p>
            <a:pPr>
              <a:defRPr/>
            </a:pPr>
            <a:fld id="{4D18F974-AF96-0E45-8C65-FF1ABAAF1F28}"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53B5031F-AFE6-0459-7032-6FDE9D3C41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F34159B8-14B9-E872-955A-85AB3DF5D4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3FBFA885-3E8D-BE4E-3016-52539AC3A7D6}"/>
              </a:ext>
            </a:extLst>
          </p:cNvPr>
          <p:cNvSpPr>
            <a:spLocks noGrp="1"/>
          </p:cNvSpPr>
          <p:nvPr>
            <p:ph type="sldNum" sz="quarter" idx="5"/>
          </p:nvPr>
        </p:nvSpPr>
        <p:spPr/>
        <p:txBody>
          <a:bodyPr/>
          <a:lstStyle/>
          <a:p>
            <a:pPr>
              <a:defRPr/>
            </a:pPr>
            <a:fld id="{9B4C58D3-3633-E148-BB29-EB37CBF7F175}"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D401EFDE-AA1D-9E68-AD06-7403D6A21C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9EFE0DD8-1FC8-652F-882C-E3DB27183D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buFont typeface="Wingdings" pitchFamily="2" charset="2"/>
              <a:buChar char="§"/>
            </a:pPr>
            <a:r>
              <a:rPr lang="en-US" altLang="en-US">
                <a:ea typeface="Times New Roman" panose="02020603050405020304" pitchFamily="18" charset="0"/>
                <a:cs typeface="Calibri" panose="020F0502020204030204" pitchFamily="34" charset="0"/>
              </a:rPr>
              <a:t>Undertake comparative study of selected skill priority occupations and examine the different processes of recognition and certification</a:t>
            </a:r>
          </a:p>
          <a:p>
            <a:pPr eaLnBrk="1" hangingPunct="1">
              <a:spcBef>
                <a:spcPct val="0"/>
              </a:spcBef>
              <a:spcAft>
                <a:spcPts val="600"/>
              </a:spcAft>
              <a:buFont typeface="Wingdings" pitchFamily="2" charset="2"/>
              <a:buChar char="§"/>
            </a:pPr>
            <a:r>
              <a:rPr lang="en-US" altLang="en-US">
                <a:ea typeface="Times New Roman" panose="02020603050405020304" pitchFamily="18" charset="0"/>
                <a:cs typeface="Calibri" panose="020F0502020204030204" pitchFamily="34" charset="0"/>
              </a:rPr>
              <a:t>Analyze existing migrant skilling programmes and infrastructures, and their overall implications on migrant workers’ productivity, mobility, and welfare.</a:t>
            </a:r>
          </a:p>
          <a:p>
            <a:pPr eaLnBrk="1" hangingPunct="1">
              <a:spcBef>
                <a:spcPct val="0"/>
              </a:spcBef>
              <a:spcAft>
                <a:spcPts val="600"/>
              </a:spcAft>
              <a:buFont typeface="Wingdings" pitchFamily="2" charset="2"/>
              <a:buChar char="§"/>
            </a:pPr>
            <a:r>
              <a:rPr lang="en-GB" altLang="en-US">
                <a:ea typeface="Times New Roman" panose="02020603050405020304" pitchFamily="18" charset="0"/>
                <a:cs typeface="Calibri" panose="020F0502020204030204" pitchFamily="34" charset="0"/>
              </a:rPr>
              <a:t>Review existing qualifications frameworks and systems, occupational and competency standards and competency levels in COO and COD to identify priority skills and occupations relevant for developing regional standards </a:t>
            </a:r>
          </a:p>
          <a:p>
            <a:pPr eaLnBrk="1" hangingPunct="1">
              <a:spcBef>
                <a:spcPct val="0"/>
              </a:spcBef>
              <a:spcAft>
                <a:spcPts val="600"/>
              </a:spcAft>
              <a:buFont typeface="Wingdings" pitchFamily="2" charset="2"/>
              <a:buChar char="§"/>
            </a:pPr>
            <a:r>
              <a:rPr lang="en-US" altLang="en-US">
                <a:ea typeface="Times New Roman" panose="02020603050405020304" pitchFamily="18" charset="0"/>
                <a:cs typeface="Calibri" panose="020F0502020204030204" pitchFamily="34" charset="0"/>
              </a:rPr>
              <a:t>Develop occupational standards of the most priority sectors and occupations in demand in the GCC by pairing GCC and Asian origin countries</a:t>
            </a:r>
          </a:p>
          <a:p>
            <a:pPr eaLnBrk="1" hangingPunct="1">
              <a:spcBef>
                <a:spcPct val="0"/>
              </a:spcBef>
              <a:spcAft>
                <a:spcPts val="600"/>
              </a:spcAft>
              <a:buFont typeface="Wingdings" pitchFamily="2" charset="2"/>
              <a:buChar char="§"/>
            </a:pPr>
            <a:r>
              <a:rPr lang="en-US" altLang="en-US">
                <a:ea typeface="Times New Roman" panose="02020603050405020304" pitchFamily="18" charset="0"/>
                <a:cs typeface="Calibri" panose="020F0502020204030204" pitchFamily="34" charset="0"/>
              </a:rPr>
              <a:t>Review the existing diverse types of bilateral skill cooperation agreements (full, partial, and non-enforced) and the impact of their implementation on prospective migrant workers’ welfare and mobility outcomes</a:t>
            </a:r>
            <a:r>
              <a:rPr lang="en-US" altLang="en-US" sz="1100">
                <a:ea typeface="Times New Roman" panose="02020603050405020304" pitchFamily="18" charset="0"/>
                <a:cs typeface="Calibri" panose="020F0502020204030204" pitchFamily="34" charset="0"/>
              </a:rPr>
              <a:t>.</a:t>
            </a:r>
            <a:endParaRPr lang="en-GB" altLang="en-US" sz="1100">
              <a:ea typeface="Times New Roman" panose="02020603050405020304" pitchFamily="18" charset="0"/>
              <a:cs typeface="Calibri" panose="020F0502020204030204" pitchFamily="34" charset="0"/>
            </a:endParaRPr>
          </a:p>
          <a:p>
            <a:pPr eaLnBrk="1" hangingPunct="1">
              <a:spcBef>
                <a:spcPct val="0"/>
              </a:spcBef>
            </a:pPr>
            <a:endParaRPr lang="en-US" altLang="en-US">
              <a:ea typeface="Times New Roman" panose="02020603050405020304" pitchFamily="18" charset="0"/>
              <a:cs typeface="Calibri" panose="020F0502020204030204" pitchFamily="34" charset="0"/>
            </a:endParaRPr>
          </a:p>
        </p:txBody>
      </p:sp>
      <p:sp>
        <p:nvSpPr>
          <p:cNvPr id="35843" name="Slide Number Placeholder 3">
            <a:extLst>
              <a:ext uri="{FF2B5EF4-FFF2-40B4-BE49-F238E27FC236}">
                <a16:creationId xmlns:a16="http://schemas.microsoft.com/office/drawing/2014/main" id="{D50AB99C-0F40-83B1-0DD8-C4F312B09D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F02AFEC-2DE4-DA4F-8AC2-91F24FFF4D45}" type="slidenum">
              <a:rPr lang="en-US" altLang="en-US" smtClean="0"/>
              <a:pPr fontAlgn="base">
                <a:spcBef>
                  <a:spcPct val="0"/>
                </a:spcBef>
                <a:spcAft>
                  <a:spcPct val="0"/>
                </a:spcAft>
              </a:pPr>
              <a:t>15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4B97C4E4-5157-A5BA-1259-D3C2A48C4A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E799AC2-A80D-52DC-D58B-A50B8946A94F}"/>
              </a:ext>
            </a:extLst>
          </p:cNvPr>
          <p:cNvSpPr>
            <a:spLocks noGrp="1"/>
          </p:cNvSpPr>
          <p:nvPr>
            <p:ph type="body" idx="1"/>
          </p:nvPr>
        </p:nvSpPr>
        <p:spPr/>
        <p:txBody>
          <a:bodyPr/>
          <a:lstStyle/>
          <a:p>
            <a:pPr marL="171450" indent="-171450" eaLnBrk="1" fontAlgn="auto" hangingPunct="1">
              <a:spcBef>
                <a:spcPts val="0"/>
              </a:spcBef>
              <a:spcAft>
                <a:spcPts val="600"/>
              </a:spcAft>
              <a:buFont typeface="Arial" panose="020B0604020202020204" pitchFamily="34" charset="0"/>
              <a:buChar char="•"/>
              <a:defRPr/>
            </a:pPr>
            <a:r>
              <a:rPr lang="en-US" u="sng" dirty="0">
                <a:ea typeface="Times New Roman" panose="02020603050405020304" pitchFamily="18" charset="0"/>
                <a:cs typeface="Calibri" panose="020F0502020204030204" pitchFamily="34" charset="0"/>
              </a:rPr>
              <a:t>Link GCC-based accredited private sector employers with accredited one-stop shop </a:t>
            </a:r>
            <a:r>
              <a:rPr lang="en-US" u="sng" dirty="0" err="1">
                <a:ea typeface="Times New Roman" panose="02020603050405020304" pitchFamily="18" charset="0"/>
                <a:cs typeface="Calibri" panose="020F0502020204030204" pitchFamily="34" charset="0"/>
              </a:rPr>
              <a:t>centre</a:t>
            </a:r>
            <a:r>
              <a:rPr lang="en-US" dirty="0" err="1">
                <a:ea typeface="Times New Roman" panose="02020603050405020304" pitchFamily="18" charset="0"/>
                <a:cs typeface="Calibri" panose="020F0502020204030204" pitchFamily="34" charset="0"/>
              </a:rPr>
              <a:t>s</a:t>
            </a:r>
            <a:r>
              <a:rPr lang="en-US" dirty="0">
                <a:ea typeface="Times New Roman" panose="02020603050405020304" pitchFamily="18" charset="0"/>
                <a:cs typeface="Calibri" panose="020F0502020204030204" pitchFamily="34" charset="0"/>
              </a:rPr>
              <a:t> in Asian origin country locations </a:t>
            </a:r>
          </a:p>
          <a:p>
            <a:pPr marL="171450" indent="-171450" eaLnBrk="1" fontAlgn="auto" hangingPunct="1">
              <a:spcBef>
                <a:spcPts val="0"/>
              </a:spcBef>
              <a:spcAft>
                <a:spcPts val="600"/>
              </a:spcAft>
              <a:buFont typeface="Arial" panose="020B0604020202020204" pitchFamily="34" charset="0"/>
              <a:buChar char="•"/>
              <a:defRPr/>
            </a:pPr>
            <a:r>
              <a:rPr lang="en-US" dirty="0">
                <a:ea typeface="Times New Roman" panose="02020603050405020304" pitchFamily="18" charset="0"/>
                <a:cs typeface="Calibri" panose="020F0502020204030204" pitchFamily="34" charset="0"/>
              </a:rPr>
              <a:t>Ensure coherence between </a:t>
            </a:r>
            <a:r>
              <a:rPr lang="en-US" u="sng" dirty="0">
                <a:ea typeface="Times New Roman" panose="02020603050405020304" pitchFamily="18" charset="0"/>
                <a:cs typeface="Calibri" panose="020F0502020204030204" pitchFamily="34" charset="0"/>
              </a:rPr>
              <a:t>skilling and certification processes and immigration policies </a:t>
            </a:r>
            <a:r>
              <a:rPr lang="en-US" dirty="0">
                <a:ea typeface="Times New Roman" panose="02020603050405020304" pitchFamily="18" charset="0"/>
                <a:cs typeface="Calibri" panose="020F0502020204030204" pitchFamily="34" charset="0"/>
              </a:rPr>
              <a:t>to streamline the skilled workers admission into GCC countries.</a:t>
            </a:r>
          </a:p>
          <a:p>
            <a:pPr marL="171450" indent="-171450" eaLnBrk="1" fontAlgn="auto" hangingPunct="1">
              <a:spcBef>
                <a:spcPts val="0"/>
              </a:spcBef>
              <a:spcAft>
                <a:spcPts val="600"/>
              </a:spcAft>
              <a:buFont typeface="Arial" panose="020B0604020202020204" pitchFamily="34" charset="0"/>
              <a:buChar char="•"/>
              <a:defRPr/>
            </a:pPr>
            <a:r>
              <a:rPr lang="en-US" dirty="0">
                <a:ea typeface="Times New Roman" panose="02020603050405020304" pitchFamily="18" charset="0"/>
                <a:cs typeface="Calibri" panose="020F0502020204030204" pitchFamily="34" charset="0"/>
              </a:rPr>
              <a:t>Develop an annual ADD-led skills matching and skills gaps report</a:t>
            </a:r>
            <a:endParaRPr lang="en-US" dirty="0">
              <a:ea typeface="Calibri" panose="020F0502020204030204" pitchFamily="34" charset="0"/>
              <a:cs typeface="Calibri" panose="020F0502020204030204" pitchFamily="34" charset="0"/>
            </a:endParaRPr>
          </a:p>
          <a:p>
            <a:pPr marL="171450" indent="-171450" eaLnBrk="1" fontAlgn="auto" hangingPunct="1">
              <a:spcBef>
                <a:spcPts val="0"/>
              </a:spcBef>
              <a:spcAft>
                <a:spcPts val="600"/>
              </a:spcAft>
              <a:buFont typeface="Arial" panose="020B0604020202020204" pitchFamily="34" charset="0"/>
              <a:buChar char="•"/>
              <a:defRPr/>
            </a:pPr>
            <a:r>
              <a:rPr lang="en-US" dirty="0">
                <a:ea typeface="Times New Roman" panose="02020603050405020304" pitchFamily="18" charset="0"/>
                <a:cs typeface="Calibri" panose="020F0502020204030204" pitchFamily="34" charset="0"/>
              </a:rPr>
              <a:t>Facilitate knowledge sharing between senior officials on skills matching and recognition for migrant workers between the ADD and other </a:t>
            </a:r>
            <a:r>
              <a:rPr lang="en-US" dirty="0" err="1">
                <a:ea typeface="Times New Roman" panose="02020603050405020304" pitchFamily="18" charset="0"/>
                <a:cs typeface="Calibri" panose="020F0502020204030204" pitchFamily="34" charset="0"/>
              </a:rPr>
              <a:t>subregions</a:t>
            </a:r>
            <a:r>
              <a:rPr lang="en-US" dirty="0">
                <a:ea typeface="Times New Roman" panose="02020603050405020304" pitchFamily="18" charset="0"/>
                <a:cs typeface="Calibri" panose="020F0502020204030204" pitchFamily="34" charset="0"/>
              </a:rPr>
              <a:t> (i.e., ASEAN, South Asia, European Union)</a:t>
            </a:r>
            <a:endParaRPr lang="en-US" dirty="0"/>
          </a:p>
          <a:p>
            <a:pPr eaLnBrk="1" fontAlgn="auto" hangingPunct="1">
              <a:spcBef>
                <a:spcPts val="0"/>
              </a:spcBef>
              <a:spcAft>
                <a:spcPts val="0"/>
              </a:spcAft>
              <a:defRPr/>
            </a:pPr>
            <a:endParaRPr lang="en-US" dirty="0"/>
          </a:p>
        </p:txBody>
      </p:sp>
      <p:sp>
        <p:nvSpPr>
          <p:cNvPr id="37891" name="Slide Number Placeholder 3">
            <a:extLst>
              <a:ext uri="{FF2B5EF4-FFF2-40B4-BE49-F238E27FC236}">
                <a16:creationId xmlns:a16="http://schemas.microsoft.com/office/drawing/2014/main" id="{772EC8B5-B186-FFF0-AC7B-FFB0380093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931B4D-0101-684D-A6FB-48F0846B7437}" type="slidenum">
              <a:rPr lang="en-US" altLang="en-US" smtClean="0"/>
              <a:pPr fontAlgn="base">
                <a:spcBef>
                  <a:spcPct val="0"/>
                </a:spcBef>
                <a:spcAft>
                  <a:spcPct val="0"/>
                </a:spcAft>
              </a:pPr>
              <a:t>16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73A96021-4BB0-9907-6540-7D775205B2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E6BBB510-B76A-F1A7-103F-E94DC53F54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Times New Roman" panose="02020603050405020304" pitchFamily="18" charset="0"/>
                <a:cs typeface="Calibri" panose="020F0502020204030204" pitchFamily="34" charset="0"/>
              </a:rPr>
              <a:t>Conduct a feasibility study to assess different policy options, methodologies and tools to compare recognition of skills and qualifications</a:t>
            </a:r>
          </a:p>
          <a:p>
            <a:pPr eaLnBrk="1" hangingPunct="1">
              <a:spcBef>
                <a:spcPct val="0"/>
              </a:spcBef>
            </a:pPr>
            <a:endParaRPr lang="en-US" altLang="en-US" dirty="0">
              <a:ea typeface="Times New Roman" panose="02020603050405020304" pitchFamily="18" charset="0"/>
              <a:cs typeface="Calibri" panose="020F0502020204030204" pitchFamily="34" charset="0"/>
            </a:endParaRPr>
          </a:p>
          <a:p>
            <a:pPr eaLnBrk="1" hangingPunct="1">
              <a:spcBef>
                <a:spcPct val="0"/>
              </a:spcBef>
            </a:pPr>
            <a:endParaRPr lang="en-US" altLang="en-US" dirty="0">
              <a:ea typeface="Times New Roman" panose="02020603050405020304" pitchFamily="18" charset="0"/>
              <a:cs typeface="Calibri" panose="020F0502020204030204" pitchFamily="34" charset="0"/>
            </a:endParaRPr>
          </a:p>
        </p:txBody>
      </p:sp>
      <p:sp>
        <p:nvSpPr>
          <p:cNvPr id="39939" name="Slide Number Placeholder 3">
            <a:extLst>
              <a:ext uri="{FF2B5EF4-FFF2-40B4-BE49-F238E27FC236}">
                <a16:creationId xmlns:a16="http://schemas.microsoft.com/office/drawing/2014/main" id="{5403334F-AC2E-136E-09B8-5D7C48033B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8B91D78-0DB9-E64F-8DB7-C06953F0CA6E}" type="slidenum">
              <a:rPr lang="en-US" altLang="en-US" smtClean="0"/>
              <a:pPr fontAlgn="base">
                <a:spcBef>
                  <a:spcPct val="0"/>
                </a:spcBef>
                <a:spcAft>
                  <a:spcPct val="0"/>
                </a:spcAft>
              </a:pPr>
              <a:t>17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E079FD-C491-DC4F-A314-16DC0B2EB0C5}" type="slidenum">
              <a:rPr lang="en-US" smtClean="0"/>
              <a:pPr>
                <a:defRPr/>
              </a:pPr>
              <a:t>2</a:t>
            </a:fld>
            <a:endParaRPr lang="en-US"/>
          </a:p>
        </p:txBody>
      </p:sp>
    </p:spTree>
    <p:extLst>
      <p:ext uri="{BB962C8B-B14F-4D97-AF65-F5344CB8AC3E}">
        <p14:creationId xmlns:p14="http://schemas.microsoft.com/office/powerpoint/2010/main" val="87874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E079FD-C491-DC4F-A314-16DC0B2EB0C5}" type="slidenum">
              <a:rPr lang="en-US" smtClean="0"/>
              <a:pPr>
                <a:defRPr/>
              </a:pPr>
              <a:t>3</a:t>
            </a:fld>
            <a:endParaRPr lang="en-US"/>
          </a:p>
        </p:txBody>
      </p:sp>
    </p:spTree>
    <p:extLst>
      <p:ext uri="{BB962C8B-B14F-4D97-AF65-F5344CB8AC3E}">
        <p14:creationId xmlns:p14="http://schemas.microsoft.com/office/powerpoint/2010/main" val="389865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E079FD-C491-DC4F-A314-16DC0B2EB0C5}" type="slidenum">
              <a:rPr lang="en-US" smtClean="0"/>
              <a:pPr>
                <a:defRPr/>
              </a:pPr>
              <a:t>4</a:t>
            </a:fld>
            <a:endParaRPr lang="en-US"/>
          </a:p>
        </p:txBody>
      </p:sp>
    </p:spTree>
    <p:extLst>
      <p:ext uri="{BB962C8B-B14F-4D97-AF65-F5344CB8AC3E}">
        <p14:creationId xmlns:p14="http://schemas.microsoft.com/office/powerpoint/2010/main" val="3959033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AC31F392-5540-FBEE-480F-754DE767A2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89DD5E92-6065-8932-3237-2FFAE9E097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Case studies to </a:t>
            </a:r>
            <a:r>
              <a:rPr lang="en-US" altLang="en-US" dirty="0" err="1"/>
              <a:t>analyse</a:t>
            </a:r>
            <a:r>
              <a:rPr lang="en-US" altLang="en-US" dirty="0"/>
              <a:t> skills demand and supply gaps and potential to improve matching</a:t>
            </a:r>
          </a:p>
          <a:p>
            <a:pPr eaLnBrk="1" hangingPunct="1"/>
            <a:endParaRPr lang="en-US" altLang="en-US" dirty="0"/>
          </a:p>
          <a:p>
            <a:pPr eaLnBrk="1" hangingPunct="1"/>
            <a:r>
              <a:rPr lang="en-US" altLang="en-US" dirty="0"/>
              <a:t>Saudi Arabia and UAE – 70% of these migrants are based in these two GCC countries. They also have the largest GCC economies in a post covid. </a:t>
            </a:r>
          </a:p>
        </p:txBody>
      </p:sp>
      <p:sp>
        <p:nvSpPr>
          <p:cNvPr id="4" name="Slide Number Placeholder 3">
            <a:extLst>
              <a:ext uri="{FF2B5EF4-FFF2-40B4-BE49-F238E27FC236}">
                <a16:creationId xmlns:a16="http://schemas.microsoft.com/office/drawing/2014/main" id="{C016807A-9093-8A02-D9D7-45D0B2BEF4BF}"/>
              </a:ext>
            </a:extLst>
          </p:cNvPr>
          <p:cNvSpPr>
            <a:spLocks noGrp="1"/>
          </p:cNvSpPr>
          <p:nvPr>
            <p:ph type="sldNum" sz="quarter" idx="5"/>
          </p:nvPr>
        </p:nvSpPr>
        <p:spPr/>
        <p:txBody>
          <a:bodyPr/>
          <a:lstStyle/>
          <a:p>
            <a:pPr>
              <a:defRPr/>
            </a:pPr>
            <a:fld id="{327D2D82-81AD-184F-95E1-B422C197BC52}"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33A2364E-D60F-1169-B4FF-BBCB67FCC5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29FCF912-DE3C-FBA2-373D-B4C628159C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Based on various secondary sources, the study presents rich data on occupations and skills demands in these sectors.</a:t>
            </a:r>
            <a:r>
              <a:rPr lang="en-US" altLang="en-US" sz="1800" dirty="0">
                <a:solidFill>
                  <a:srgbClr val="252525"/>
                </a:solidFill>
                <a:latin typeface="Times New Roman" panose="02020603050405020304" pitchFamily="18" charset="0"/>
                <a:cs typeface="Times New Roman" panose="02020603050405020304" pitchFamily="18" charset="0"/>
              </a:rPr>
              <a:t> For ex. According to industry forecasts, Saudi Arabia and the UAE will account for approximately 80 per cent of the total GCC healthcare expenditures in 2023. Currently, the UAE requires an additional 33,000 nurses by 2030, excluding other categories (nurse assistants, caregivers, etc</a:t>
            </a:r>
            <a:r>
              <a:rPr lang="en-US" altLang="en-US" sz="1800" dirty="0">
                <a:solidFill>
                  <a:srgbClr val="000000"/>
                </a:solidFill>
                <a:latin typeface="Times New Roman" panose="02020603050405020304" pitchFamily="18" charset="0"/>
                <a:cs typeface="Times New Roman" panose="02020603050405020304" pitchFamily="18" charset="0"/>
              </a:rPr>
              <a:t>.) </a:t>
            </a:r>
          </a:p>
          <a:p>
            <a:pPr eaLnBrk="1" hangingPunct="1"/>
            <a:endParaRPr lang="en-US" altLang="en-US" sz="1800" dirty="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800" dirty="0">
                <a:solidFill>
                  <a:srgbClr val="000000"/>
                </a:solidFill>
                <a:latin typeface="Times New Roman" panose="02020603050405020304" pitchFamily="18" charset="0"/>
                <a:cs typeface="Times New Roman" panose="02020603050405020304" pitchFamily="18" charset="0"/>
              </a:rPr>
              <a:t>And these are prominent in these respective sectors—etc..</a:t>
            </a:r>
            <a:endParaRPr lang="en-US" altLang="en-US" dirty="0"/>
          </a:p>
        </p:txBody>
      </p:sp>
      <p:sp>
        <p:nvSpPr>
          <p:cNvPr id="4" name="Slide Number Placeholder 3">
            <a:extLst>
              <a:ext uri="{FF2B5EF4-FFF2-40B4-BE49-F238E27FC236}">
                <a16:creationId xmlns:a16="http://schemas.microsoft.com/office/drawing/2014/main" id="{C9BFFAB5-0AFB-330B-692E-E4884F82DCB2}"/>
              </a:ext>
            </a:extLst>
          </p:cNvPr>
          <p:cNvSpPr>
            <a:spLocks noGrp="1"/>
          </p:cNvSpPr>
          <p:nvPr>
            <p:ph type="sldNum" sz="quarter" idx="5"/>
          </p:nvPr>
        </p:nvSpPr>
        <p:spPr/>
        <p:txBody>
          <a:bodyPr/>
          <a:lstStyle/>
          <a:p>
            <a:pPr>
              <a:defRPr/>
            </a:pPr>
            <a:fld id="{B1767D78-57AF-E64A-BBBA-948714C8320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1F5673CD-9525-F997-40A1-8F58BCBD68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BC9FA38E-687A-BD9E-483D-53B9E2C85A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Analysis of the supply side dynamics of labour supply suggests that …..</a:t>
            </a:r>
          </a:p>
        </p:txBody>
      </p:sp>
      <p:sp>
        <p:nvSpPr>
          <p:cNvPr id="23555" name="Slide Number Placeholder 3">
            <a:extLst>
              <a:ext uri="{FF2B5EF4-FFF2-40B4-BE49-F238E27FC236}">
                <a16:creationId xmlns:a16="http://schemas.microsoft.com/office/drawing/2014/main" id="{5AD6041A-9E0D-17CA-9232-23607E5726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01E2865-E5AA-2A46-8278-998F509FDB45}" type="slidenum">
              <a:rPr lang="en-US" altLang="en-US" smtClean="0"/>
              <a:pPr fontAlgn="base">
                <a:spcBef>
                  <a:spcPct val="0"/>
                </a:spcBef>
                <a:spcAft>
                  <a:spcPct val="0"/>
                </a:spcAft>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D956886B-F9C0-9BFE-8594-069E8782ED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2DAAA01B-4DE6-703C-CC22-AFFAA63FAB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a:latin typeface="Times New Roman" panose="02020603050405020304" pitchFamily="18" charset="0"/>
                <a:cs typeface="Times New Roman" panose="02020603050405020304" pitchFamily="18" charset="0"/>
              </a:rPr>
              <a:t>To address the process of ‘effective’ matching of the supply and demand systematically, as well as the skills recognition of migrant workers in the Asia-GCC labour migration corridor, multiple bilateral pilot initiatives have been launched. This paper specifically focusses on the UAE-India (2013-2018), UAE-Philippines (2014-2018), and Saudi Arabia – India initiatives (2023-present) to illustrate the ongoing progress and challenges faced by ADD member states in developing a harmonized framework for skills matching and recognition in the Asia-GCC corridor.</a:t>
            </a:r>
            <a:endParaRPr lang="en-IN" altLang="en-US" sz="1800">
              <a:cs typeface="Calibri" panose="020F0502020204030204" pitchFamily="34" charset="0"/>
            </a:endParaRPr>
          </a:p>
          <a:p>
            <a:endParaRPr lang="en-US" altLang="en-US"/>
          </a:p>
        </p:txBody>
      </p:sp>
      <p:sp>
        <p:nvSpPr>
          <p:cNvPr id="4" name="Slide Number Placeholder 3">
            <a:extLst>
              <a:ext uri="{FF2B5EF4-FFF2-40B4-BE49-F238E27FC236}">
                <a16:creationId xmlns:a16="http://schemas.microsoft.com/office/drawing/2014/main" id="{752442D4-63C4-1E87-9ED7-F3DD1C94E96D}"/>
              </a:ext>
            </a:extLst>
          </p:cNvPr>
          <p:cNvSpPr>
            <a:spLocks noGrp="1"/>
          </p:cNvSpPr>
          <p:nvPr>
            <p:ph type="sldNum" sz="quarter" idx="5"/>
          </p:nvPr>
        </p:nvSpPr>
        <p:spPr/>
        <p:txBody>
          <a:bodyPr/>
          <a:lstStyle/>
          <a:p>
            <a:pPr>
              <a:defRPr/>
            </a:pPr>
            <a:fld id="{8D736BC5-44AE-CF4E-9495-7A8D6E06B96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69710C14-DD06-D0A9-7E19-8C27E52578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76396699-0167-2C77-49EA-4EA7D1F8B0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sz="2000" dirty="0"/>
          </a:p>
        </p:txBody>
      </p:sp>
      <p:sp>
        <p:nvSpPr>
          <p:cNvPr id="27651" name="Slide Number Placeholder 3">
            <a:extLst>
              <a:ext uri="{FF2B5EF4-FFF2-40B4-BE49-F238E27FC236}">
                <a16:creationId xmlns:a16="http://schemas.microsoft.com/office/drawing/2014/main" id="{09ED2E23-5828-5EAC-DCA8-57289EC443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5791D53-11A2-5341-94A5-2DF25A203BC0}" type="slidenum">
              <a:rPr lang="en-US" altLang="en-US" smtClean="0"/>
              <a:pPr fontAlgn="base">
                <a:spcBef>
                  <a:spcPct val="0"/>
                </a:spcBef>
                <a:spcAft>
                  <a:spcPct val="0"/>
                </a:spcAft>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F942299-AAE7-E300-6290-104FD49B14BF}"/>
              </a:ext>
            </a:extLst>
          </p:cNvPr>
          <p:cNvSpPr>
            <a:spLocks noGrp="1"/>
          </p:cNvSpPr>
          <p:nvPr>
            <p:ph type="dt" sz="half" idx="10"/>
          </p:nvPr>
        </p:nvSpPr>
        <p:spPr/>
        <p:txBody>
          <a:bodyPr/>
          <a:lstStyle>
            <a:lvl1pPr>
              <a:defRPr/>
            </a:lvl1pPr>
          </a:lstStyle>
          <a:p>
            <a:pPr>
              <a:defRPr/>
            </a:pPr>
            <a:fld id="{63E016FC-521F-5947-A357-4B302A0778BA}" type="datetimeFigureOut">
              <a:rPr lang="en-US"/>
              <a:pPr>
                <a:defRPr/>
              </a:pPr>
              <a:t>2/9/24</a:t>
            </a:fld>
            <a:endParaRPr lang="en-US"/>
          </a:p>
        </p:txBody>
      </p:sp>
      <p:sp>
        <p:nvSpPr>
          <p:cNvPr id="5" name="Footer Placeholder 4">
            <a:extLst>
              <a:ext uri="{FF2B5EF4-FFF2-40B4-BE49-F238E27FC236}">
                <a16:creationId xmlns:a16="http://schemas.microsoft.com/office/drawing/2014/main" id="{D07AE4C7-4D96-E9F9-3796-464E12A035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91D388-4842-A169-D996-01F7977DF6C2}"/>
              </a:ext>
            </a:extLst>
          </p:cNvPr>
          <p:cNvSpPr>
            <a:spLocks noGrp="1"/>
          </p:cNvSpPr>
          <p:nvPr>
            <p:ph type="sldNum" sz="quarter" idx="12"/>
          </p:nvPr>
        </p:nvSpPr>
        <p:spPr/>
        <p:txBody>
          <a:bodyPr/>
          <a:lstStyle>
            <a:lvl1pPr>
              <a:defRPr/>
            </a:lvl1pPr>
          </a:lstStyle>
          <a:p>
            <a:pPr>
              <a:defRPr/>
            </a:pPr>
            <a:fld id="{221170F9-36A6-1740-9A1C-6BA83C0DF61F}" type="slidenum">
              <a:rPr lang="en-US"/>
              <a:pPr>
                <a:defRPr/>
              </a:pPr>
              <a:t>‹#›</a:t>
            </a:fld>
            <a:endParaRPr lang="en-US"/>
          </a:p>
        </p:txBody>
      </p:sp>
    </p:spTree>
    <p:extLst>
      <p:ext uri="{BB962C8B-B14F-4D97-AF65-F5344CB8AC3E}">
        <p14:creationId xmlns:p14="http://schemas.microsoft.com/office/powerpoint/2010/main" val="63117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2E2D03-E410-8611-3B99-F9CD8D29C1DC}"/>
              </a:ext>
            </a:extLst>
          </p:cNvPr>
          <p:cNvSpPr>
            <a:spLocks noGrp="1"/>
          </p:cNvSpPr>
          <p:nvPr>
            <p:ph type="dt" sz="half" idx="10"/>
          </p:nvPr>
        </p:nvSpPr>
        <p:spPr/>
        <p:txBody>
          <a:bodyPr/>
          <a:lstStyle>
            <a:lvl1pPr>
              <a:defRPr/>
            </a:lvl1pPr>
          </a:lstStyle>
          <a:p>
            <a:pPr>
              <a:defRPr/>
            </a:pPr>
            <a:fld id="{C17F4D9F-3705-F148-B1AC-DC79D310AF7A}" type="datetimeFigureOut">
              <a:rPr lang="en-US"/>
              <a:pPr>
                <a:defRPr/>
              </a:pPr>
              <a:t>2/9/24</a:t>
            </a:fld>
            <a:endParaRPr lang="en-US"/>
          </a:p>
        </p:txBody>
      </p:sp>
      <p:sp>
        <p:nvSpPr>
          <p:cNvPr id="5" name="Footer Placeholder 4">
            <a:extLst>
              <a:ext uri="{FF2B5EF4-FFF2-40B4-BE49-F238E27FC236}">
                <a16:creationId xmlns:a16="http://schemas.microsoft.com/office/drawing/2014/main" id="{4B15ADEB-D9F9-6197-FD26-25298061CC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BBF934-2A53-7161-E67C-0BAD5D582D38}"/>
              </a:ext>
            </a:extLst>
          </p:cNvPr>
          <p:cNvSpPr>
            <a:spLocks noGrp="1"/>
          </p:cNvSpPr>
          <p:nvPr>
            <p:ph type="sldNum" sz="quarter" idx="12"/>
          </p:nvPr>
        </p:nvSpPr>
        <p:spPr/>
        <p:txBody>
          <a:bodyPr/>
          <a:lstStyle>
            <a:lvl1pPr>
              <a:defRPr/>
            </a:lvl1pPr>
          </a:lstStyle>
          <a:p>
            <a:pPr>
              <a:defRPr/>
            </a:pPr>
            <a:fld id="{1DC98FE0-A501-E349-9FA4-17BA7C983BD1}" type="slidenum">
              <a:rPr lang="en-US"/>
              <a:pPr>
                <a:defRPr/>
              </a:pPr>
              <a:t>‹#›</a:t>
            </a:fld>
            <a:endParaRPr lang="en-US"/>
          </a:p>
        </p:txBody>
      </p:sp>
    </p:spTree>
    <p:extLst>
      <p:ext uri="{BB962C8B-B14F-4D97-AF65-F5344CB8AC3E}">
        <p14:creationId xmlns:p14="http://schemas.microsoft.com/office/powerpoint/2010/main" val="52514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74137C-652A-2B74-436B-3D84AA4FDEEC}"/>
              </a:ext>
            </a:extLst>
          </p:cNvPr>
          <p:cNvSpPr>
            <a:spLocks noGrp="1"/>
          </p:cNvSpPr>
          <p:nvPr>
            <p:ph type="dt" sz="half" idx="10"/>
          </p:nvPr>
        </p:nvSpPr>
        <p:spPr/>
        <p:txBody>
          <a:bodyPr/>
          <a:lstStyle>
            <a:lvl1pPr>
              <a:defRPr/>
            </a:lvl1pPr>
          </a:lstStyle>
          <a:p>
            <a:pPr>
              <a:defRPr/>
            </a:pPr>
            <a:fld id="{99864664-8A60-1547-A0E4-29C7A6D18551}" type="datetimeFigureOut">
              <a:rPr lang="en-US"/>
              <a:pPr>
                <a:defRPr/>
              </a:pPr>
              <a:t>2/9/24</a:t>
            </a:fld>
            <a:endParaRPr lang="en-US"/>
          </a:p>
        </p:txBody>
      </p:sp>
      <p:sp>
        <p:nvSpPr>
          <p:cNvPr id="5" name="Footer Placeholder 4">
            <a:extLst>
              <a:ext uri="{FF2B5EF4-FFF2-40B4-BE49-F238E27FC236}">
                <a16:creationId xmlns:a16="http://schemas.microsoft.com/office/drawing/2014/main" id="{9569563E-1900-D14B-D125-EB219B5F80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E3BF76-1731-F710-AEEC-7AA22C9D1A02}"/>
              </a:ext>
            </a:extLst>
          </p:cNvPr>
          <p:cNvSpPr>
            <a:spLocks noGrp="1"/>
          </p:cNvSpPr>
          <p:nvPr>
            <p:ph type="sldNum" sz="quarter" idx="12"/>
          </p:nvPr>
        </p:nvSpPr>
        <p:spPr/>
        <p:txBody>
          <a:bodyPr/>
          <a:lstStyle>
            <a:lvl1pPr>
              <a:defRPr/>
            </a:lvl1pPr>
          </a:lstStyle>
          <a:p>
            <a:pPr>
              <a:defRPr/>
            </a:pPr>
            <a:fld id="{75604E9F-A709-5D4F-9D25-B79D09B263A0}" type="slidenum">
              <a:rPr lang="en-US"/>
              <a:pPr>
                <a:defRPr/>
              </a:pPr>
              <a:t>‹#›</a:t>
            </a:fld>
            <a:endParaRPr lang="en-US"/>
          </a:p>
        </p:txBody>
      </p:sp>
    </p:spTree>
    <p:extLst>
      <p:ext uri="{BB962C8B-B14F-4D97-AF65-F5344CB8AC3E}">
        <p14:creationId xmlns:p14="http://schemas.microsoft.com/office/powerpoint/2010/main" val="895785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8B76C7-150F-C7AC-FF32-F5299FA926D0}"/>
              </a:ext>
            </a:extLst>
          </p:cNvPr>
          <p:cNvSpPr>
            <a:spLocks noGrp="1"/>
          </p:cNvSpPr>
          <p:nvPr>
            <p:ph type="dt" sz="half" idx="10"/>
          </p:nvPr>
        </p:nvSpPr>
        <p:spPr/>
        <p:txBody>
          <a:bodyPr/>
          <a:lstStyle>
            <a:lvl1pPr>
              <a:defRPr/>
            </a:lvl1pPr>
          </a:lstStyle>
          <a:p>
            <a:pPr>
              <a:defRPr/>
            </a:pPr>
            <a:fld id="{AD452C51-9ACE-1E44-BA57-E0B810F39D3C}" type="datetimeFigureOut">
              <a:rPr lang="en-US"/>
              <a:pPr>
                <a:defRPr/>
              </a:pPr>
              <a:t>2/9/24</a:t>
            </a:fld>
            <a:endParaRPr lang="en-US"/>
          </a:p>
        </p:txBody>
      </p:sp>
      <p:sp>
        <p:nvSpPr>
          <p:cNvPr id="5" name="Footer Placeholder 4">
            <a:extLst>
              <a:ext uri="{FF2B5EF4-FFF2-40B4-BE49-F238E27FC236}">
                <a16:creationId xmlns:a16="http://schemas.microsoft.com/office/drawing/2014/main" id="{D0341867-47B4-016B-5A25-AFBE51F996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D776ED-AB7E-9E1B-5AEE-3A59D92F80CD}"/>
              </a:ext>
            </a:extLst>
          </p:cNvPr>
          <p:cNvSpPr>
            <a:spLocks noGrp="1"/>
          </p:cNvSpPr>
          <p:nvPr>
            <p:ph type="sldNum" sz="quarter" idx="12"/>
          </p:nvPr>
        </p:nvSpPr>
        <p:spPr/>
        <p:txBody>
          <a:bodyPr/>
          <a:lstStyle>
            <a:lvl1pPr>
              <a:defRPr/>
            </a:lvl1pPr>
          </a:lstStyle>
          <a:p>
            <a:pPr>
              <a:defRPr/>
            </a:pPr>
            <a:fld id="{E152D259-895F-B24E-BD17-9B5C90E1898D}" type="slidenum">
              <a:rPr lang="en-US"/>
              <a:pPr>
                <a:defRPr/>
              </a:pPr>
              <a:t>‹#›</a:t>
            </a:fld>
            <a:endParaRPr lang="en-US"/>
          </a:p>
        </p:txBody>
      </p:sp>
    </p:spTree>
    <p:extLst>
      <p:ext uri="{BB962C8B-B14F-4D97-AF65-F5344CB8AC3E}">
        <p14:creationId xmlns:p14="http://schemas.microsoft.com/office/powerpoint/2010/main" val="411647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94189D7-8F6A-3D58-5340-8B3939364A0E}"/>
              </a:ext>
            </a:extLst>
          </p:cNvPr>
          <p:cNvSpPr>
            <a:spLocks noGrp="1"/>
          </p:cNvSpPr>
          <p:nvPr>
            <p:ph type="dt" sz="half" idx="10"/>
          </p:nvPr>
        </p:nvSpPr>
        <p:spPr/>
        <p:txBody>
          <a:bodyPr/>
          <a:lstStyle>
            <a:lvl1pPr>
              <a:defRPr/>
            </a:lvl1pPr>
          </a:lstStyle>
          <a:p>
            <a:pPr>
              <a:defRPr/>
            </a:pPr>
            <a:fld id="{49E7F967-0187-C547-B4DA-EAF154FA97F0}" type="datetimeFigureOut">
              <a:rPr lang="en-US"/>
              <a:pPr>
                <a:defRPr/>
              </a:pPr>
              <a:t>2/9/24</a:t>
            </a:fld>
            <a:endParaRPr lang="en-US"/>
          </a:p>
        </p:txBody>
      </p:sp>
      <p:sp>
        <p:nvSpPr>
          <p:cNvPr id="5" name="Footer Placeholder 4">
            <a:extLst>
              <a:ext uri="{FF2B5EF4-FFF2-40B4-BE49-F238E27FC236}">
                <a16:creationId xmlns:a16="http://schemas.microsoft.com/office/drawing/2014/main" id="{4A222AE4-2EB1-8E1C-6F0D-2A74018E42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564E13-67CC-311C-CB73-30FB9D9382BB}"/>
              </a:ext>
            </a:extLst>
          </p:cNvPr>
          <p:cNvSpPr>
            <a:spLocks noGrp="1"/>
          </p:cNvSpPr>
          <p:nvPr>
            <p:ph type="sldNum" sz="quarter" idx="12"/>
          </p:nvPr>
        </p:nvSpPr>
        <p:spPr/>
        <p:txBody>
          <a:bodyPr/>
          <a:lstStyle>
            <a:lvl1pPr>
              <a:defRPr/>
            </a:lvl1pPr>
          </a:lstStyle>
          <a:p>
            <a:pPr>
              <a:defRPr/>
            </a:pPr>
            <a:fld id="{3E106919-2092-1D4A-9E03-DDDF9FC7D60F}" type="slidenum">
              <a:rPr lang="en-US"/>
              <a:pPr>
                <a:defRPr/>
              </a:pPr>
              <a:t>‹#›</a:t>
            </a:fld>
            <a:endParaRPr lang="en-US"/>
          </a:p>
        </p:txBody>
      </p:sp>
    </p:spTree>
    <p:extLst>
      <p:ext uri="{BB962C8B-B14F-4D97-AF65-F5344CB8AC3E}">
        <p14:creationId xmlns:p14="http://schemas.microsoft.com/office/powerpoint/2010/main" val="397470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EA01A2CF-82CA-D7FF-A825-07D7EBE0CB56}"/>
              </a:ext>
            </a:extLst>
          </p:cNvPr>
          <p:cNvSpPr>
            <a:spLocks noGrp="1"/>
          </p:cNvSpPr>
          <p:nvPr>
            <p:ph type="dt" sz="half" idx="10"/>
          </p:nvPr>
        </p:nvSpPr>
        <p:spPr/>
        <p:txBody>
          <a:bodyPr/>
          <a:lstStyle>
            <a:lvl1pPr>
              <a:defRPr/>
            </a:lvl1pPr>
          </a:lstStyle>
          <a:p>
            <a:pPr>
              <a:defRPr/>
            </a:pPr>
            <a:fld id="{FAB3F4A8-64F8-BC43-A9A1-9B068AFD2417}" type="datetimeFigureOut">
              <a:rPr lang="en-US"/>
              <a:pPr>
                <a:defRPr/>
              </a:pPr>
              <a:t>2/9/24</a:t>
            </a:fld>
            <a:endParaRPr lang="en-US"/>
          </a:p>
        </p:txBody>
      </p:sp>
      <p:sp>
        <p:nvSpPr>
          <p:cNvPr id="6" name="Footer Placeholder 4">
            <a:extLst>
              <a:ext uri="{FF2B5EF4-FFF2-40B4-BE49-F238E27FC236}">
                <a16:creationId xmlns:a16="http://schemas.microsoft.com/office/drawing/2014/main" id="{D68EC60D-3B88-2C81-19DD-B113D0512C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A7F7CB4-913A-AFEB-51EB-DC53DDE2E603}"/>
              </a:ext>
            </a:extLst>
          </p:cNvPr>
          <p:cNvSpPr>
            <a:spLocks noGrp="1"/>
          </p:cNvSpPr>
          <p:nvPr>
            <p:ph type="sldNum" sz="quarter" idx="12"/>
          </p:nvPr>
        </p:nvSpPr>
        <p:spPr/>
        <p:txBody>
          <a:bodyPr/>
          <a:lstStyle>
            <a:lvl1pPr>
              <a:defRPr/>
            </a:lvl1pPr>
          </a:lstStyle>
          <a:p>
            <a:pPr>
              <a:defRPr/>
            </a:pPr>
            <a:fld id="{F0769511-78CA-B94C-9135-0CC48B935EBC}" type="slidenum">
              <a:rPr lang="en-US"/>
              <a:pPr>
                <a:defRPr/>
              </a:pPr>
              <a:t>‹#›</a:t>
            </a:fld>
            <a:endParaRPr lang="en-US"/>
          </a:p>
        </p:txBody>
      </p:sp>
    </p:spTree>
    <p:extLst>
      <p:ext uri="{BB962C8B-B14F-4D97-AF65-F5344CB8AC3E}">
        <p14:creationId xmlns:p14="http://schemas.microsoft.com/office/powerpoint/2010/main" val="35190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7C31999B-6510-DB69-5B72-20FECDCB5118}"/>
              </a:ext>
            </a:extLst>
          </p:cNvPr>
          <p:cNvSpPr>
            <a:spLocks noGrp="1"/>
          </p:cNvSpPr>
          <p:nvPr>
            <p:ph type="dt" sz="half" idx="10"/>
          </p:nvPr>
        </p:nvSpPr>
        <p:spPr/>
        <p:txBody>
          <a:bodyPr/>
          <a:lstStyle>
            <a:lvl1pPr>
              <a:defRPr/>
            </a:lvl1pPr>
          </a:lstStyle>
          <a:p>
            <a:pPr>
              <a:defRPr/>
            </a:pPr>
            <a:fld id="{6F25F90C-0356-844D-8E23-7D7B63B10DB2}" type="datetimeFigureOut">
              <a:rPr lang="en-US"/>
              <a:pPr>
                <a:defRPr/>
              </a:pPr>
              <a:t>2/9/24</a:t>
            </a:fld>
            <a:endParaRPr lang="en-US"/>
          </a:p>
        </p:txBody>
      </p:sp>
      <p:sp>
        <p:nvSpPr>
          <p:cNvPr id="8" name="Footer Placeholder 4">
            <a:extLst>
              <a:ext uri="{FF2B5EF4-FFF2-40B4-BE49-F238E27FC236}">
                <a16:creationId xmlns:a16="http://schemas.microsoft.com/office/drawing/2014/main" id="{8731D1EB-6942-6F34-53CC-17CE819D5F3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C30F0CC-AFD5-2FB0-56AD-4E3B43E3DF99}"/>
              </a:ext>
            </a:extLst>
          </p:cNvPr>
          <p:cNvSpPr>
            <a:spLocks noGrp="1"/>
          </p:cNvSpPr>
          <p:nvPr>
            <p:ph type="sldNum" sz="quarter" idx="12"/>
          </p:nvPr>
        </p:nvSpPr>
        <p:spPr/>
        <p:txBody>
          <a:bodyPr/>
          <a:lstStyle>
            <a:lvl1pPr>
              <a:defRPr/>
            </a:lvl1pPr>
          </a:lstStyle>
          <a:p>
            <a:pPr>
              <a:defRPr/>
            </a:pPr>
            <a:fld id="{C007781F-67AF-8E48-92F8-C614F6BC7679}" type="slidenum">
              <a:rPr lang="en-US"/>
              <a:pPr>
                <a:defRPr/>
              </a:pPr>
              <a:t>‹#›</a:t>
            </a:fld>
            <a:endParaRPr lang="en-US"/>
          </a:p>
        </p:txBody>
      </p:sp>
    </p:spTree>
    <p:extLst>
      <p:ext uri="{BB962C8B-B14F-4D97-AF65-F5344CB8AC3E}">
        <p14:creationId xmlns:p14="http://schemas.microsoft.com/office/powerpoint/2010/main" val="178904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27FD62D6-9BE4-0BC7-163E-CAB17C51407E}"/>
              </a:ext>
            </a:extLst>
          </p:cNvPr>
          <p:cNvSpPr>
            <a:spLocks noGrp="1"/>
          </p:cNvSpPr>
          <p:nvPr>
            <p:ph type="dt" sz="half" idx="10"/>
          </p:nvPr>
        </p:nvSpPr>
        <p:spPr/>
        <p:txBody>
          <a:bodyPr/>
          <a:lstStyle>
            <a:lvl1pPr>
              <a:defRPr/>
            </a:lvl1pPr>
          </a:lstStyle>
          <a:p>
            <a:pPr>
              <a:defRPr/>
            </a:pPr>
            <a:fld id="{B8731465-4CBB-3D42-B773-653830B26497}" type="datetimeFigureOut">
              <a:rPr lang="en-US"/>
              <a:pPr>
                <a:defRPr/>
              </a:pPr>
              <a:t>2/9/24</a:t>
            </a:fld>
            <a:endParaRPr lang="en-US"/>
          </a:p>
        </p:txBody>
      </p:sp>
      <p:sp>
        <p:nvSpPr>
          <p:cNvPr id="4" name="Footer Placeholder 4">
            <a:extLst>
              <a:ext uri="{FF2B5EF4-FFF2-40B4-BE49-F238E27FC236}">
                <a16:creationId xmlns:a16="http://schemas.microsoft.com/office/drawing/2014/main" id="{43F8AD8C-0CE6-1934-F955-014C3C45DB1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6E85E35-7002-82A6-8319-254636E55A0D}"/>
              </a:ext>
            </a:extLst>
          </p:cNvPr>
          <p:cNvSpPr>
            <a:spLocks noGrp="1"/>
          </p:cNvSpPr>
          <p:nvPr>
            <p:ph type="sldNum" sz="quarter" idx="12"/>
          </p:nvPr>
        </p:nvSpPr>
        <p:spPr/>
        <p:txBody>
          <a:bodyPr/>
          <a:lstStyle>
            <a:lvl1pPr>
              <a:defRPr/>
            </a:lvl1pPr>
          </a:lstStyle>
          <a:p>
            <a:pPr>
              <a:defRPr/>
            </a:pPr>
            <a:fld id="{13E5D896-F439-B14F-A2D1-06EAC8EE51E0}" type="slidenum">
              <a:rPr lang="en-US"/>
              <a:pPr>
                <a:defRPr/>
              </a:pPr>
              <a:t>‹#›</a:t>
            </a:fld>
            <a:endParaRPr lang="en-US"/>
          </a:p>
        </p:txBody>
      </p:sp>
    </p:spTree>
    <p:extLst>
      <p:ext uri="{BB962C8B-B14F-4D97-AF65-F5344CB8AC3E}">
        <p14:creationId xmlns:p14="http://schemas.microsoft.com/office/powerpoint/2010/main" val="258117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A3C8F15-AE8E-26B6-338A-CCD487BB2D43}"/>
              </a:ext>
            </a:extLst>
          </p:cNvPr>
          <p:cNvSpPr>
            <a:spLocks noGrp="1"/>
          </p:cNvSpPr>
          <p:nvPr>
            <p:ph type="dt" sz="half" idx="10"/>
          </p:nvPr>
        </p:nvSpPr>
        <p:spPr/>
        <p:txBody>
          <a:bodyPr/>
          <a:lstStyle>
            <a:lvl1pPr>
              <a:defRPr/>
            </a:lvl1pPr>
          </a:lstStyle>
          <a:p>
            <a:pPr>
              <a:defRPr/>
            </a:pPr>
            <a:fld id="{C1E521B7-BB13-6C4F-BAD2-910714B3E180}" type="datetimeFigureOut">
              <a:rPr lang="en-US"/>
              <a:pPr>
                <a:defRPr/>
              </a:pPr>
              <a:t>2/9/24</a:t>
            </a:fld>
            <a:endParaRPr lang="en-US"/>
          </a:p>
        </p:txBody>
      </p:sp>
      <p:sp>
        <p:nvSpPr>
          <p:cNvPr id="3" name="Footer Placeholder 4">
            <a:extLst>
              <a:ext uri="{FF2B5EF4-FFF2-40B4-BE49-F238E27FC236}">
                <a16:creationId xmlns:a16="http://schemas.microsoft.com/office/drawing/2014/main" id="{87F412BB-33CE-B6C5-58DE-E59AD031A9A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252030E-BF58-945A-2CFD-6B3F3D434F30}"/>
              </a:ext>
            </a:extLst>
          </p:cNvPr>
          <p:cNvSpPr>
            <a:spLocks noGrp="1"/>
          </p:cNvSpPr>
          <p:nvPr>
            <p:ph type="sldNum" sz="quarter" idx="12"/>
          </p:nvPr>
        </p:nvSpPr>
        <p:spPr/>
        <p:txBody>
          <a:bodyPr/>
          <a:lstStyle>
            <a:lvl1pPr>
              <a:defRPr/>
            </a:lvl1pPr>
          </a:lstStyle>
          <a:p>
            <a:pPr>
              <a:defRPr/>
            </a:pPr>
            <a:fld id="{57F84132-29EE-B64E-B28B-2825AB4FBB4F}" type="slidenum">
              <a:rPr lang="en-US"/>
              <a:pPr>
                <a:defRPr/>
              </a:pPr>
              <a:t>‹#›</a:t>
            </a:fld>
            <a:endParaRPr lang="en-US"/>
          </a:p>
        </p:txBody>
      </p:sp>
    </p:spTree>
    <p:extLst>
      <p:ext uri="{BB962C8B-B14F-4D97-AF65-F5344CB8AC3E}">
        <p14:creationId xmlns:p14="http://schemas.microsoft.com/office/powerpoint/2010/main" val="268533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01270698-9B63-906A-3E33-A1937E961ED5}"/>
              </a:ext>
            </a:extLst>
          </p:cNvPr>
          <p:cNvSpPr>
            <a:spLocks noGrp="1"/>
          </p:cNvSpPr>
          <p:nvPr>
            <p:ph type="dt" sz="half" idx="10"/>
          </p:nvPr>
        </p:nvSpPr>
        <p:spPr/>
        <p:txBody>
          <a:bodyPr/>
          <a:lstStyle>
            <a:lvl1pPr>
              <a:defRPr/>
            </a:lvl1pPr>
          </a:lstStyle>
          <a:p>
            <a:pPr>
              <a:defRPr/>
            </a:pPr>
            <a:fld id="{832C651F-9F69-B247-BBC0-9E7E69F9F22F}" type="datetimeFigureOut">
              <a:rPr lang="en-US"/>
              <a:pPr>
                <a:defRPr/>
              </a:pPr>
              <a:t>2/9/24</a:t>
            </a:fld>
            <a:endParaRPr lang="en-US"/>
          </a:p>
        </p:txBody>
      </p:sp>
      <p:sp>
        <p:nvSpPr>
          <p:cNvPr id="6" name="Footer Placeholder 4">
            <a:extLst>
              <a:ext uri="{FF2B5EF4-FFF2-40B4-BE49-F238E27FC236}">
                <a16:creationId xmlns:a16="http://schemas.microsoft.com/office/drawing/2014/main" id="{1A2154C8-4CDB-2CBF-DB62-557D4F4209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90885B-6CCA-EB6A-1821-670A52A1DA2B}"/>
              </a:ext>
            </a:extLst>
          </p:cNvPr>
          <p:cNvSpPr>
            <a:spLocks noGrp="1"/>
          </p:cNvSpPr>
          <p:nvPr>
            <p:ph type="sldNum" sz="quarter" idx="12"/>
          </p:nvPr>
        </p:nvSpPr>
        <p:spPr/>
        <p:txBody>
          <a:bodyPr/>
          <a:lstStyle>
            <a:lvl1pPr>
              <a:defRPr/>
            </a:lvl1pPr>
          </a:lstStyle>
          <a:p>
            <a:pPr>
              <a:defRPr/>
            </a:pPr>
            <a:fld id="{59FDAB80-5F90-8A4E-A409-A4470B31EFBC}" type="slidenum">
              <a:rPr lang="en-US"/>
              <a:pPr>
                <a:defRPr/>
              </a:pPr>
              <a:t>‹#›</a:t>
            </a:fld>
            <a:endParaRPr lang="en-US"/>
          </a:p>
        </p:txBody>
      </p:sp>
    </p:spTree>
    <p:extLst>
      <p:ext uri="{BB962C8B-B14F-4D97-AF65-F5344CB8AC3E}">
        <p14:creationId xmlns:p14="http://schemas.microsoft.com/office/powerpoint/2010/main" val="661337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5846B136-A144-9EBE-E47E-09A7C7C64785}"/>
              </a:ext>
            </a:extLst>
          </p:cNvPr>
          <p:cNvSpPr>
            <a:spLocks noGrp="1"/>
          </p:cNvSpPr>
          <p:nvPr>
            <p:ph type="dt" sz="half" idx="10"/>
          </p:nvPr>
        </p:nvSpPr>
        <p:spPr/>
        <p:txBody>
          <a:bodyPr/>
          <a:lstStyle>
            <a:lvl1pPr>
              <a:defRPr/>
            </a:lvl1pPr>
          </a:lstStyle>
          <a:p>
            <a:pPr>
              <a:defRPr/>
            </a:pPr>
            <a:fld id="{99FDA9FC-9189-5B42-85BD-3A0E9D677E65}" type="datetimeFigureOut">
              <a:rPr lang="en-US"/>
              <a:pPr>
                <a:defRPr/>
              </a:pPr>
              <a:t>2/9/24</a:t>
            </a:fld>
            <a:endParaRPr lang="en-US"/>
          </a:p>
        </p:txBody>
      </p:sp>
      <p:sp>
        <p:nvSpPr>
          <p:cNvPr id="6" name="Footer Placeholder 4">
            <a:extLst>
              <a:ext uri="{FF2B5EF4-FFF2-40B4-BE49-F238E27FC236}">
                <a16:creationId xmlns:a16="http://schemas.microsoft.com/office/drawing/2014/main" id="{1062F37C-32A1-6053-4B4C-77A21744F2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A251DB-CB2E-D5DB-5AA8-EB967064ECE4}"/>
              </a:ext>
            </a:extLst>
          </p:cNvPr>
          <p:cNvSpPr>
            <a:spLocks noGrp="1"/>
          </p:cNvSpPr>
          <p:nvPr>
            <p:ph type="sldNum" sz="quarter" idx="12"/>
          </p:nvPr>
        </p:nvSpPr>
        <p:spPr/>
        <p:txBody>
          <a:bodyPr/>
          <a:lstStyle>
            <a:lvl1pPr>
              <a:defRPr/>
            </a:lvl1pPr>
          </a:lstStyle>
          <a:p>
            <a:pPr>
              <a:defRPr/>
            </a:pPr>
            <a:fld id="{8AFE2AC2-0A1E-AC43-AB04-CBA1B9F38E22}" type="slidenum">
              <a:rPr lang="en-US"/>
              <a:pPr>
                <a:defRPr/>
              </a:pPr>
              <a:t>‹#›</a:t>
            </a:fld>
            <a:endParaRPr lang="en-US"/>
          </a:p>
        </p:txBody>
      </p:sp>
    </p:spTree>
    <p:extLst>
      <p:ext uri="{BB962C8B-B14F-4D97-AF65-F5344CB8AC3E}">
        <p14:creationId xmlns:p14="http://schemas.microsoft.com/office/powerpoint/2010/main" val="2467539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A2D9B85-1921-32F4-BEE5-4102E7D4FB3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09E8D622-928F-1615-9143-DECC5D2899F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C4339121-83B2-7253-6C60-0F0AD810C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0FDFC2E-AD1E-7B42-B00E-FE44B7188930}" type="datetimeFigureOut">
              <a:rPr lang="en-US"/>
              <a:pPr>
                <a:defRPr/>
              </a:pPr>
              <a:t>2/9/24</a:t>
            </a:fld>
            <a:endParaRPr lang="en-US"/>
          </a:p>
        </p:txBody>
      </p:sp>
      <p:sp>
        <p:nvSpPr>
          <p:cNvPr id="5" name="Footer Placeholder 4">
            <a:extLst>
              <a:ext uri="{FF2B5EF4-FFF2-40B4-BE49-F238E27FC236}">
                <a16:creationId xmlns:a16="http://schemas.microsoft.com/office/drawing/2014/main" id="{77B7493F-97B1-B149-D65F-D569E41C5D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4EA265E-B37A-7B49-C4D5-2235F9FCC3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AFA0E7F-376E-984A-A4A1-EBC31ACCAD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https://scontent.ffjr7-1.fna.fbcdn.net/v/t39.30808-6/413937450_880690350514312_2543399923136531412_n.jpg?_nc_cat=106&amp;ccb=1-7&amp;_nc_sid=3635dc&amp;_nc_ohc=Ynhn7KMzvNgAX_EBo3h&amp;_nc_ht=scontent.ffjr7-1.fna&amp;oh=00_AfDrrZ1MHgZ-sfIaqnB5O4zUv4MVeNn3t1Xed6TkY74P_w&amp;oe=65C6254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https://app.housekeepingco.com/crmv6/file/imagethump/5866/400/400"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https://thenational-the-national-prod.cdn.arcpublishing.com/resizer/ozGOGQbvSc_53QniOpoH7gWDIqE=/800x0/filters:format(jpg):quality(70)/cloudfront-eu-central-1.images.arcpublishing.com/thenational/CCZVZISMEAQ7L2Z5IGYF6PNE6I.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1C4F4CE-6293-9759-B64B-10ED296851A0}"/>
              </a:ext>
            </a:extLst>
          </p:cNvPr>
          <p:cNvCxnSpPr>
            <a:cxnSpLocks/>
          </p:cNvCxnSpPr>
          <p:nvPr/>
        </p:nvCxnSpPr>
        <p:spPr>
          <a:xfrm>
            <a:off x="1143000" y="1590675"/>
            <a:ext cx="0" cy="3825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338" name="TextBox 2">
            <a:extLst>
              <a:ext uri="{FF2B5EF4-FFF2-40B4-BE49-F238E27FC236}">
                <a16:creationId xmlns:a16="http://schemas.microsoft.com/office/drawing/2014/main" id="{3BD9C861-ED90-BC20-6906-4493B6053A32}"/>
              </a:ext>
            </a:extLst>
          </p:cNvPr>
          <p:cNvSpPr txBox="1">
            <a:spLocks noChangeArrowheads="1"/>
          </p:cNvSpPr>
          <p:nvPr/>
        </p:nvSpPr>
        <p:spPr bwMode="auto">
          <a:xfrm>
            <a:off x="1244589" y="1905506"/>
            <a:ext cx="495140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dirty="0">
                <a:latin typeface="Times New Roman" panose="02020603050405020304" pitchFamily="18" charset="0"/>
                <a:cs typeface="Times New Roman" panose="02020603050405020304" pitchFamily="18" charset="0"/>
              </a:rPr>
              <a:t>Effective Matching of the Demand for and Supply of Migrant Workers between Abu Dhabi Dialogue Countries of Origin and Destination</a:t>
            </a:r>
            <a:endParaRPr lang="en-US" altLang="en-US" sz="3200" dirty="0"/>
          </a:p>
        </p:txBody>
      </p:sp>
      <p:sp>
        <p:nvSpPr>
          <p:cNvPr id="14339" name="TextBox 3">
            <a:extLst>
              <a:ext uri="{FF2B5EF4-FFF2-40B4-BE49-F238E27FC236}">
                <a16:creationId xmlns:a16="http://schemas.microsoft.com/office/drawing/2014/main" id="{C9E247D0-23E6-5FBE-19E3-DB65B86F3F4B}"/>
              </a:ext>
            </a:extLst>
          </p:cNvPr>
          <p:cNvSpPr txBox="1">
            <a:spLocks noChangeArrowheads="1"/>
          </p:cNvSpPr>
          <p:nvPr/>
        </p:nvSpPr>
        <p:spPr bwMode="auto">
          <a:xfrm>
            <a:off x="738189" y="6013451"/>
            <a:ext cx="7178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a:solidFill>
                  <a:srgbClr val="737373"/>
                </a:solidFill>
                <a:latin typeface="DM Sans Bold"/>
              </a:rPr>
              <a:t>Presented by the ILO Regional Office for the Arab States</a:t>
            </a:r>
          </a:p>
        </p:txBody>
      </p:sp>
      <p:pic>
        <p:nvPicPr>
          <p:cNvPr id="14340" name="Picture 4">
            <a:extLst>
              <a:ext uri="{FF2B5EF4-FFF2-40B4-BE49-F238E27FC236}">
                <a16:creationId xmlns:a16="http://schemas.microsoft.com/office/drawing/2014/main" id="{DA6E7EB1-870D-0656-A0CD-74B0D8935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6213" y="514350"/>
            <a:ext cx="2119312"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90018CC9-1EC0-35EA-1602-E8705A400937}"/>
              </a:ext>
            </a:extLst>
          </p:cNvPr>
          <p:cNvCxnSpPr>
            <a:cxnSpLocks/>
          </p:cNvCxnSpPr>
          <p:nvPr/>
        </p:nvCxnSpPr>
        <p:spPr>
          <a:xfrm>
            <a:off x="987425" y="1590675"/>
            <a:ext cx="0" cy="38258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descr="First World Cup in Arab World Tarnished by Migrant Worker Abuses | Human  Rights Watch">
            <a:extLst>
              <a:ext uri="{FF2B5EF4-FFF2-40B4-BE49-F238E27FC236}">
                <a16:creationId xmlns:a16="http://schemas.microsoft.com/office/drawing/2014/main" id="{C467862D-A3AC-390F-A283-9E8722B7D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423413"/>
            <a:ext cx="5977467" cy="45900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D86238A-5EE0-3D09-369F-227BB84E2D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930" y="329784"/>
            <a:ext cx="1901929" cy="11116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09AA6-FA9C-6A0A-1D24-E2725C6C4AC1}"/>
              </a:ext>
            </a:extLst>
          </p:cNvPr>
          <p:cNvSpPr>
            <a:spLocks noGrp="1"/>
          </p:cNvSpPr>
          <p:nvPr>
            <p:ph type="title"/>
          </p:nvPr>
        </p:nvSpPr>
        <p:spPr>
          <a:xfrm>
            <a:off x="379413" y="1004711"/>
            <a:ext cx="2471737" cy="3804356"/>
          </a:xfrm>
        </p:spPr>
        <p:txBody>
          <a:bodyPr>
            <a:normAutofit fontScale="90000"/>
          </a:bodyPr>
          <a:lstStyle/>
          <a:p>
            <a:pPr>
              <a:defRPr/>
            </a:pPr>
            <a:r>
              <a:rPr lang="en-US" sz="3200" dirty="0">
                <a:solidFill>
                  <a:schemeClr val="bg1"/>
                </a:solidFill>
              </a:rPr>
              <a:t>The Philippine TESDA – </a:t>
            </a:r>
            <a:r>
              <a:rPr lang="en-US" sz="3200" dirty="0"/>
              <a:t>Department of Migrant Workers’ Skills Recognition and Certification Collaboration in the Middle East</a:t>
            </a:r>
            <a:br>
              <a:rPr lang="en-US" sz="3200" dirty="0">
                <a:solidFill>
                  <a:schemeClr val="bg1"/>
                </a:solidFill>
              </a:rPr>
            </a:br>
            <a:r>
              <a:rPr lang="en-US" sz="3200" dirty="0">
                <a:solidFill>
                  <a:schemeClr val="bg1"/>
                </a:solidFill>
              </a:rPr>
              <a:t>(in Dubai, UAE)</a:t>
            </a:r>
            <a:endParaRPr lang="en-US" sz="3200" b="1" dirty="0">
              <a:solidFill>
                <a:schemeClr val="bg1"/>
              </a:solidFill>
            </a:endParaRPr>
          </a:p>
        </p:txBody>
      </p:sp>
      <p:pic>
        <p:nvPicPr>
          <p:cNvPr id="28674" name="Content Placeholder 3">
            <a:extLst>
              <a:ext uri="{FF2B5EF4-FFF2-40B4-BE49-F238E27FC236}">
                <a16:creationId xmlns:a16="http://schemas.microsoft.com/office/drawing/2014/main" id="{0490E65C-F2C2-C3CF-4471-209C4C60D2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67050" y="692150"/>
            <a:ext cx="8199438" cy="5299075"/>
          </a:xfrm>
        </p:spPr>
      </p:pic>
      <p:pic>
        <p:nvPicPr>
          <p:cNvPr id="28675" name="Picture 24">
            <a:extLst>
              <a:ext uri="{FF2B5EF4-FFF2-40B4-BE49-F238E27FC236}">
                <a16:creationId xmlns:a16="http://schemas.microsoft.com/office/drawing/2014/main" id="{E2B5D05B-92BE-AE4F-72EC-A37DDE4A8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282575"/>
            <a:ext cx="13716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0B3F11E6-9212-1B67-58D9-ABEEF98FDD02}"/>
              </a:ext>
            </a:extLst>
          </p:cNvPr>
          <p:cNvSpPr>
            <a:spLocks noGrp="1" noChangeArrowheads="1"/>
          </p:cNvSpPr>
          <p:nvPr>
            <p:ph type="title"/>
          </p:nvPr>
        </p:nvSpPr>
        <p:spPr>
          <a:xfrm>
            <a:off x="227013" y="1198563"/>
            <a:ext cx="2550054" cy="4460875"/>
          </a:xfrm>
        </p:spPr>
        <p:txBody>
          <a:bodyPr/>
          <a:lstStyle/>
          <a:p>
            <a:pPr marL="180975"/>
            <a:r>
              <a:rPr lang="en-US" altLang="en-US" sz="3200" dirty="0"/>
              <a:t>Private Recruitment Training and Certification Centers (for caregivers)</a:t>
            </a:r>
          </a:p>
        </p:txBody>
      </p:sp>
      <p:sp>
        <p:nvSpPr>
          <p:cNvPr id="29698" name="Content Placeholder 6">
            <a:extLst>
              <a:ext uri="{FF2B5EF4-FFF2-40B4-BE49-F238E27FC236}">
                <a16:creationId xmlns:a16="http://schemas.microsoft.com/office/drawing/2014/main" id="{C1FCF4D9-FEE9-85AC-7316-86BF1E498CDF}"/>
              </a:ext>
            </a:extLst>
          </p:cNvPr>
          <p:cNvSpPr>
            <a:spLocks noGrp="1" noChangeArrowheads="1"/>
          </p:cNvSpPr>
          <p:nvPr>
            <p:ph idx="1"/>
          </p:nvPr>
        </p:nvSpPr>
        <p:spPr>
          <a:xfrm>
            <a:off x="5848350" y="3654425"/>
            <a:ext cx="10515600" cy="4351338"/>
          </a:xfrm>
        </p:spPr>
        <p:txBody>
          <a:bodyPr/>
          <a:lstStyle/>
          <a:p>
            <a:endParaRPr lang="en-US" altLang="en-US"/>
          </a:p>
        </p:txBody>
      </p:sp>
      <p:sp>
        <p:nvSpPr>
          <p:cNvPr id="29699" name="Rectangle 2">
            <a:extLst>
              <a:ext uri="{FF2B5EF4-FFF2-40B4-BE49-F238E27FC236}">
                <a16:creationId xmlns:a16="http://schemas.microsoft.com/office/drawing/2014/main" id="{3CADA558-E1C9-E057-29B1-B289CB2EE078}"/>
              </a:ext>
            </a:extLst>
          </p:cNvPr>
          <p:cNvSpPr>
            <a:spLocks noChangeArrowheads="1"/>
          </p:cNvSpPr>
          <p:nvPr/>
        </p:nvSpPr>
        <p:spPr bwMode="auto">
          <a:xfrm>
            <a:off x="5010150" y="182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00" name="Rectangle 4">
            <a:extLst>
              <a:ext uri="{FF2B5EF4-FFF2-40B4-BE49-F238E27FC236}">
                <a16:creationId xmlns:a16="http://schemas.microsoft.com/office/drawing/2014/main" id="{FD5D1592-D10F-98B7-FDF1-AB55E87EBABF}"/>
              </a:ext>
            </a:extLst>
          </p:cNvPr>
          <p:cNvSpPr>
            <a:spLocks noChangeArrowheads="1"/>
          </p:cNvSpPr>
          <p:nvPr/>
        </p:nvSpPr>
        <p:spPr bwMode="auto">
          <a:xfrm>
            <a:off x="4851400" y="1022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29701" name="Picture 4" descr="May be an image of 19 people and text">
            <a:extLst>
              <a:ext uri="{FF2B5EF4-FFF2-40B4-BE49-F238E27FC236}">
                <a16:creationId xmlns:a16="http://schemas.microsoft.com/office/drawing/2014/main" id="{4E7253C9-B959-8161-800B-EB9DBC1B87D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990850" y="433388"/>
            <a:ext cx="8974138" cy="58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24">
            <a:extLst>
              <a:ext uri="{FF2B5EF4-FFF2-40B4-BE49-F238E27FC236}">
                <a16:creationId xmlns:a16="http://schemas.microsoft.com/office/drawing/2014/main" id="{53F9D7AD-4DBE-6FA0-A786-3384AF5EDF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13" y="433388"/>
            <a:ext cx="144938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8B4B0A75-52D8-AD87-0A6F-D82EBA6D1D8B}"/>
              </a:ext>
            </a:extLst>
          </p:cNvPr>
          <p:cNvSpPr>
            <a:spLocks noGrp="1" noChangeArrowheads="1"/>
          </p:cNvSpPr>
          <p:nvPr>
            <p:ph type="title"/>
          </p:nvPr>
        </p:nvSpPr>
        <p:spPr>
          <a:xfrm>
            <a:off x="119062" y="1198563"/>
            <a:ext cx="3217863" cy="4460875"/>
          </a:xfrm>
        </p:spPr>
        <p:txBody>
          <a:bodyPr/>
          <a:lstStyle/>
          <a:p>
            <a:r>
              <a:rPr lang="en-US" altLang="en-US" sz="3200" dirty="0"/>
              <a:t>Housekeeping Co</a:t>
            </a:r>
            <a:br>
              <a:rPr lang="en-US" altLang="en-US" sz="3200" dirty="0"/>
            </a:br>
            <a:r>
              <a:rPr lang="en-US" altLang="en-US" sz="3200" dirty="0"/>
              <a:t>(Dubai, UAE)</a:t>
            </a:r>
            <a:br>
              <a:rPr lang="en-US" altLang="en-US" sz="3200" dirty="0"/>
            </a:br>
            <a:r>
              <a:rPr lang="en-US" altLang="en-US" sz="3200" dirty="0"/>
              <a:t>(for domestic helpers)</a:t>
            </a:r>
            <a:endParaRPr lang="en-US" altLang="en-US" sz="3200" b="1" dirty="0"/>
          </a:p>
        </p:txBody>
      </p:sp>
      <p:sp>
        <p:nvSpPr>
          <p:cNvPr id="30722" name="Content Placeholder 6">
            <a:extLst>
              <a:ext uri="{FF2B5EF4-FFF2-40B4-BE49-F238E27FC236}">
                <a16:creationId xmlns:a16="http://schemas.microsoft.com/office/drawing/2014/main" id="{921450FF-2A73-0731-3641-7C9238E2206C}"/>
              </a:ext>
            </a:extLst>
          </p:cNvPr>
          <p:cNvSpPr>
            <a:spLocks noGrp="1" noChangeArrowheads="1"/>
          </p:cNvSpPr>
          <p:nvPr>
            <p:ph idx="1"/>
          </p:nvPr>
        </p:nvSpPr>
        <p:spPr>
          <a:xfrm>
            <a:off x="5848350" y="3654425"/>
            <a:ext cx="10515600" cy="4351338"/>
          </a:xfrm>
        </p:spPr>
        <p:txBody>
          <a:bodyPr/>
          <a:lstStyle/>
          <a:p>
            <a:endParaRPr lang="en-US" altLang="en-US"/>
          </a:p>
        </p:txBody>
      </p:sp>
      <p:sp>
        <p:nvSpPr>
          <p:cNvPr id="30723" name="Rectangle 2">
            <a:extLst>
              <a:ext uri="{FF2B5EF4-FFF2-40B4-BE49-F238E27FC236}">
                <a16:creationId xmlns:a16="http://schemas.microsoft.com/office/drawing/2014/main" id="{57A04C1A-512A-A9CC-29EC-55F70333D18C}"/>
              </a:ext>
            </a:extLst>
          </p:cNvPr>
          <p:cNvSpPr>
            <a:spLocks noChangeArrowheads="1"/>
          </p:cNvSpPr>
          <p:nvPr/>
        </p:nvSpPr>
        <p:spPr bwMode="auto">
          <a:xfrm>
            <a:off x="5010150" y="182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30724" name="Picture 2" descr="Training for Maids-Nannies-Housekeepers">
            <a:extLst>
              <a:ext uri="{FF2B5EF4-FFF2-40B4-BE49-F238E27FC236}">
                <a16:creationId xmlns:a16="http://schemas.microsoft.com/office/drawing/2014/main" id="{25B019D0-5D18-E139-6B38-4FEF51E5E1D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336925" y="465138"/>
            <a:ext cx="8736013" cy="604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4">
            <a:extLst>
              <a:ext uri="{FF2B5EF4-FFF2-40B4-BE49-F238E27FC236}">
                <a16:creationId xmlns:a16="http://schemas.microsoft.com/office/drawing/2014/main" id="{19E97431-0E5C-E4E4-CF7D-EA91E7EC6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282575"/>
            <a:ext cx="16049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0460EC2E-740D-42BF-C6BF-D665AEB22D62}"/>
              </a:ext>
            </a:extLst>
          </p:cNvPr>
          <p:cNvSpPr>
            <a:spLocks noGrp="1" noChangeArrowheads="1"/>
          </p:cNvSpPr>
          <p:nvPr>
            <p:ph type="title"/>
          </p:nvPr>
        </p:nvSpPr>
        <p:spPr>
          <a:xfrm>
            <a:off x="234950" y="1311275"/>
            <a:ext cx="2771775" cy="4460875"/>
          </a:xfrm>
        </p:spPr>
        <p:txBody>
          <a:bodyPr/>
          <a:lstStyle/>
          <a:p>
            <a:r>
              <a:rPr lang="en-US" altLang="en-US" sz="3200" dirty="0"/>
              <a:t>Al Habtoor Group(for construction workers) </a:t>
            </a:r>
            <a:endParaRPr lang="en-US" altLang="en-US" sz="3200" b="1" dirty="0"/>
          </a:p>
        </p:txBody>
      </p:sp>
      <p:sp>
        <p:nvSpPr>
          <p:cNvPr id="31746" name="Rectangle 2">
            <a:extLst>
              <a:ext uri="{FF2B5EF4-FFF2-40B4-BE49-F238E27FC236}">
                <a16:creationId xmlns:a16="http://schemas.microsoft.com/office/drawing/2014/main" id="{FAA91F1F-CCFB-28EE-E1D7-CC0101756BFF}"/>
              </a:ext>
            </a:extLst>
          </p:cNvPr>
          <p:cNvSpPr>
            <a:spLocks noChangeArrowheads="1"/>
          </p:cNvSpPr>
          <p:nvPr/>
        </p:nvSpPr>
        <p:spPr bwMode="auto">
          <a:xfrm>
            <a:off x="5010150" y="182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1747" name="Rectangle 2">
            <a:extLst>
              <a:ext uri="{FF2B5EF4-FFF2-40B4-BE49-F238E27FC236}">
                <a16:creationId xmlns:a16="http://schemas.microsoft.com/office/drawing/2014/main" id="{21BEFAD3-9DB4-DECB-5384-2F4C32499D8C}"/>
              </a:ext>
            </a:extLst>
          </p:cNvPr>
          <p:cNvSpPr>
            <a:spLocks noChangeArrowheads="1"/>
          </p:cNvSpPr>
          <p:nvPr/>
        </p:nvSpPr>
        <p:spPr bwMode="auto">
          <a:xfrm>
            <a:off x="5561013" y="16525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31748" name="Picture 3" descr="How construction workers in Dubai are benefitting from free training  sessions">
            <a:extLst>
              <a:ext uri="{FF2B5EF4-FFF2-40B4-BE49-F238E27FC236}">
                <a16:creationId xmlns:a16="http://schemas.microsoft.com/office/drawing/2014/main" id="{428A7802-77ED-0801-6914-54BA9DD7489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711450" y="527050"/>
            <a:ext cx="9331325"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4">
            <a:extLst>
              <a:ext uri="{FF2B5EF4-FFF2-40B4-BE49-F238E27FC236}">
                <a16:creationId xmlns:a16="http://schemas.microsoft.com/office/drawing/2014/main" id="{C2104291-FC2D-BF74-93AA-ABC84D344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282575"/>
            <a:ext cx="17430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2F956667-2A0E-00C3-F4AE-FAD9548B5216}"/>
              </a:ext>
            </a:extLst>
          </p:cNvPr>
          <p:cNvSpPr txBox="1"/>
          <p:nvPr/>
        </p:nvSpPr>
        <p:spPr>
          <a:xfrm>
            <a:off x="944563" y="306388"/>
            <a:ext cx="10485437" cy="704850"/>
          </a:xfrm>
          <a:prstGeom prst="rect">
            <a:avLst/>
          </a:prstGeom>
        </p:spPr>
        <p:txBody>
          <a:bodyPr lIns="0" tIns="0" rIns="0" bIns="0">
            <a:spAutoFit/>
          </a:bodyPr>
          <a:lstStyle/>
          <a:p>
            <a:pPr algn="r" eaLnBrk="1" fontAlgn="auto" hangingPunct="1">
              <a:lnSpc>
                <a:spcPts val="5500"/>
              </a:lnSpc>
              <a:spcBef>
                <a:spcPts val="0"/>
              </a:spcBef>
              <a:spcAft>
                <a:spcPts val="0"/>
              </a:spcAft>
              <a:defRPr/>
            </a:pPr>
            <a:r>
              <a:rPr lang="en-US" sz="3600" b="1" dirty="0">
                <a:solidFill>
                  <a:schemeClr val="accent1">
                    <a:lumMod val="50000"/>
                  </a:schemeClr>
                </a:solidFill>
                <a:latin typeface="DM Sans Bold"/>
              </a:rPr>
              <a:t>CONCLUSION</a:t>
            </a:r>
          </a:p>
        </p:txBody>
      </p:sp>
      <p:graphicFrame>
        <p:nvGraphicFramePr>
          <p:cNvPr id="3" name="Diagram 2">
            <a:extLst>
              <a:ext uri="{FF2B5EF4-FFF2-40B4-BE49-F238E27FC236}">
                <a16:creationId xmlns:a16="http://schemas.microsoft.com/office/drawing/2014/main" id="{4DFF461F-F19E-35B4-8315-51F5A337292D}"/>
              </a:ext>
            </a:extLst>
          </p:cNvPr>
          <p:cNvGraphicFramePr/>
          <p:nvPr>
            <p:extLst>
              <p:ext uri="{D42A27DB-BD31-4B8C-83A1-F6EECF244321}">
                <p14:modId xmlns:p14="http://schemas.microsoft.com/office/powerpoint/2010/main" val="376972465"/>
              </p:ext>
            </p:extLst>
          </p:nvPr>
        </p:nvGraphicFramePr>
        <p:xfrm>
          <a:off x="379413" y="1011239"/>
          <a:ext cx="11407775" cy="5657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771" name="Picture 4">
            <a:extLst>
              <a:ext uri="{FF2B5EF4-FFF2-40B4-BE49-F238E27FC236}">
                <a16:creationId xmlns:a16="http://schemas.microsoft.com/office/drawing/2014/main" id="{DC56BB0E-63A8-0F4F-9297-ED57E9F1D1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413" y="366713"/>
            <a:ext cx="11318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3">
            <a:extLst>
              <a:ext uri="{FF2B5EF4-FFF2-40B4-BE49-F238E27FC236}">
                <a16:creationId xmlns:a16="http://schemas.microsoft.com/office/drawing/2014/main" id="{AB8664A3-86B5-1F98-034D-D650C333A5B8}"/>
              </a:ext>
            </a:extLst>
          </p:cNvPr>
          <p:cNvSpPr txBox="1">
            <a:spLocks noChangeArrowheads="1"/>
          </p:cNvSpPr>
          <p:nvPr/>
        </p:nvSpPr>
        <p:spPr bwMode="auto">
          <a:xfrm>
            <a:off x="-4572000" y="27098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F979A347-FCFD-234C-AF89-6ED95AA18061}"/>
              </a:ext>
            </a:extLst>
          </p:cNvPr>
          <p:cNvSpPr txBox="1"/>
          <p:nvPr/>
        </p:nvSpPr>
        <p:spPr>
          <a:xfrm>
            <a:off x="4278313" y="344488"/>
            <a:ext cx="7094537" cy="1108075"/>
          </a:xfrm>
          <a:prstGeom prst="rect">
            <a:avLst/>
          </a:prstGeom>
        </p:spPr>
        <p:txBody>
          <a:bodyPr lIns="0" tIns="0" rIns="0" bIns="0">
            <a:spAutoFit/>
          </a:bodyPr>
          <a:lstStyle/>
          <a:p>
            <a:pPr algn="r" eaLnBrk="1" fontAlgn="auto" hangingPunct="1">
              <a:spcBef>
                <a:spcPts val="0"/>
              </a:spcBef>
              <a:spcAft>
                <a:spcPts val="0"/>
              </a:spcAft>
              <a:defRPr/>
            </a:pPr>
            <a:r>
              <a:rPr lang="en-US" sz="3600" b="1" dirty="0">
                <a:solidFill>
                  <a:schemeClr val="accent1">
                    <a:lumMod val="50000"/>
                  </a:schemeClr>
                </a:solidFill>
                <a:latin typeface="DM Sans Bold"/>
              </a:rPr>
              <a:t>RECOMMENDATIONS: RESEARCH &amp; ANALYSIS</a:t>
            </a:r>
          </a:p>
        </p:txBody>
      </p:sp>
      <p:grpSp>
        <p:nvGrpSpPr>
          <p:cNvPr id="34818" name="Group 3">
            <a:extLst>
              <a:ext uri="{FF2B5EF4-FFF2-40B4-BE49-F238E27FC236}">
                <a16:creationId xmlns:a16="http://schemas.microsoft.com/office/drawing/2014/main" id="{E2DA0B94-C2DD-B2C2-6711-70E46836F241}"/>
              </a:ext>
            </a:extLst>
          </p:cNvPr>
          <p:cNvGrpSpPr>
            <a:grpSpLocks/>
          </p:cNvGrpSpPr>
          <p:nvPr/>
        </p:nvGrpSpPr>
        <p:grpSpPr bwMode="auto">
          <a:xfrm>
            <a:off x="379413" y="1452563"/>
            <a:ext cx="11264900" cy="5397500"/>
            <a:chOff x="919108" y="1808563"/>
            <a:chExt cx="10195211" cy="3893788"/>
          </a:xfrm>
        </p:grpSpPr>
        <p:sp>
          <p:nvSpPr>
            <p:cNvPr id="5" name="Rounded Rectangle 4">
              <a:extLst>
                <a:ext uri="{FF2B5EF4-FFF2-40B4-BE49-F238E27FC236}">
                  <a16:creationId xmlns:a16="http://schemas.microsoft.com/office/drawing/2014/main" id="{4F6728DE-5FEE-1E89-4649-A146F79E944C}"/>
                </a:ext>
              </a:extLst>
            </p:cNvPr>
            <p:cNvSpPr/>
            <p:nvPr/>
          </p:nvSpPr>
          <p:spPr>
            <a:xfrm>
              <a:off x="919108" y="1849791"/>
              <a:ext cx="3087585" cy="1566677"/>
            </a:xfrm>
            <a:prstGeom prst="roundRect">
              <a:avLst/>
            </a:prstGeom>
            <a:solidFill>
              <a:srgbClr val="E8E9E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821" name="TextBox 5">
              <a:extLst>
                <a:ext uri="{FF2B5EF4-FFF2-40B4-BE49-F238E27FC236}">
                  <a16:creationId xmlns:a16="http://schemas.microsoft.com/office/drawing/2014/main" id="{BE131A74-FC81-2D28-F3B7-1044D992FCF5}"/>
                </a:ext>
              </a:extLst>
            </p:cNvPr>
            <p:cNvSpPr txBox="1">
              <a:spLocks noChangeArrowheads="1"/>
            </p:cNvSpPr>
            <p:nvPr/>
          </p:nvSpPr>
          <p:spPr bwMode="auto">
            <a:xfrm>
              <a:off x="3465651" y="3415954"/>
              <a:ext cx="60976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IN" altLang="en-US" sz="1800"/>
            </a:p>
          </p:txBody>
        </p:sp>
        <p:sp>
          <p:nvSpPr>
            <p:cNvPr id="34822" name="TextBox 24">
              <a:extLst>
                <a:ext uri="{FF2B5EF4-FFF2-40B4-BE49-F238E27FC236}">
                  <a16:creationId xmlns:a16="http://schemas.microsoft.com/office/drawing/2014/main" id="{B1A6C843-2173-B5E6-B2A2-97345D6316F4}"/>
                </a:ext>
              </a:extLst>
            </p:cNvPr>
            <p:cNvSpPr txBox="1">
              <a:spLocks noChangeArrowheads="1"/>
            </p:cNvSpPr>
            <p:nvPr/>
          </p:nvSpPr>
          <p:spPr bwMode="auto">
            <a:xfrm>
              <a:off x="1014760" y="1851334"/>
              <a:ext cx="2733280" cy="31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3300"/>
                </a:lnSpc>
                <a:spcBef>
                  <a:spcPct val="0"/>
                </a:spcBef>
                <a:buFontTx/>
                <a:buNone/>
              </a:pPr>
              <a:r>
                <a:rPr lang="en-US" altLang="en-US" sz="2000" b="1">
                  <a:solidFill>
                    <a:srgbClr val="002060"/>
                  </a:solidFill>
                  <a:latin typeface="DM Sans Bold"/>
                </a:rPr>
                <a:t>COMPARATIVE STUDY</a:t>
              </a:r>
            </a:p>
          </p:txBody>
        </p:sp>
        <p:sp>
          <p:nvSpPr>
            <p:cNvPr id="34823" name="TextBox 29">
              <a:extLst>
                <a:ext uri="{FF2B5EF4-FFF2-40B4-BE49-F238E27FC236}">
                  <a16:creationId xmlns:a16="http://schemas.microsoft.com/office/drawing/2014/main" id="{A3442E36-55E1-C830-2D2E-E63463E16225}"/>
                </a:ext>
              </a:extLst>
            </p:cNvPr>
            <p:cNvSpPr txBox="1">
              <a:spLocks noChangeArrowheads="1"/>
            </p:cNvSpPr>
            <p:nvPr/>
          </p:nvSpPr>
          <p:spPr bwMode="auto">
            <a:xfrm>
              <a:off x="1111236" y="2228506"/>
              <a:ext cx="2692084" cy="8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spcAft>
                  <a:spcPts val="600"/>
                </a:spcAft>
                <a:buFontTx/>
                <a:buNone/>
              </a:pPr>
              <a:r>
                <a:rPr lang="en-US" altLang="en-US" sz="1600" dirty="0">
                  <a:latin typeface="DM Sans" pitchFamily="2" charset="77"/>
                  <a:ea typeface="Times New Roman" panose="02020603050405020304" pitchFamily="18" charset="0"/>
                  <a:cs typeface="Calibri" panose="020F0502020204030204" pitchFamily="34" charset="0"/>
                </a:rPr>
                <a:t>Undertake a comparative study of selected skill priority occupations and examine the different processes of recognition and certification</a:t>
              </a:r>
            </a:p>
          </p:txBody>
        </p:sp>
        <p:sp>
          <p:nvSpPr>
            <p:cNvPr id="9" name="Rounded Rectangle 8">
              <a:extLst>
                <a:ext uri="{FF2B5EF4-FFF2-40B4-BE49-F238E27FC236}">
                  <a16:creationId xmlns:a16="http://schemas.microsoft.com/office/drawing/2014/main" id="{6A0DCDD3-9562-D73F-4C78-CC7BE5F23879}"/>
                </a:ext>
              </a:extLst>
            </p:cNvPr>
            <p:cNvSpPr/>
            <p:nvPr/>
          </p:nvSpPr>
          <p:spPr>
            <a:xfrm>
              <a:off x="919108" y="3474875"/>
              <a:ext cx="3087585" cy="2227476"/>
            </a:xfrm>
            <a:prstGeom prst="roundRect">
              <a:avLst/>
            </a:prstGeom>
            <a:solidFill>
              <a:srgbClr val="E8E9E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825" name="TextBox 24">
              <a:extLst>
                <a:ext uri="{FF2B5EF4-FFF2-40B4-BE49-F238E27FC236}">
                  <a16:creationId xmlns:a16="http://schemas.microsoft.com/office/drawing/2014/main" id="{DF25D096-26FE-38AA-107F-F3D0445CB9F4}"/>
                </a:ext>
              </a:extLst>
            </p:cNvPr>
            <p:cNvSpPr txBox="1">
              <a:spLocks noChangeArrowheads="1"/>
            </p:cNvSpPr>
            <p:nvPr/>
          </p:nvSpPr>
          <p:spPr bwMode="auto">
            <a:xfrm>
              <a:off x="1046604" y="3657783"/>
              <a:ext cx="2692083" cy="50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a:solidFill>
                    <a:srgbClr val="002060"/>
                  </a:solidFill>
                  <a:latin typeface="DM Sans Bold"/>
                </a:rPr>
                <a:t>SKILL COOPERATION AGREEMENTS</a:t>
              </a:r>
            </a:p>
          </p:txBody>
        </p:sp>
        <p:sp>
          <p:nvSpPr>
            <p:cNvPr id="34826" name="TextBox 29">
              <a:extLst>
                <a:ext uri="{FF2B5EF4-FFF2-40B4-BE49-F238E27FC236}">
                  <a16:creationId xmlns:a16="http://schemas.microsoft.com/office/drawing/2014/main" id="{55CC7511-7549-EB94-BACB-464401ECD618}"/>
                </a:ext>
              </a:extLst>
            </p:cNvPr>
            <p:cNvSpPr txBox="1">
              <a:spLocks noChangeArrowheads="1"/>
            </p:cNvSpPr>
            <p:nvPr/>
          </p:nvSpPr>
          <p:spPr bwMode="auto">
            <a:xfrm>
              <a:off x="1014759" y="4158850"/>
              <a:ext cx="2932625" cy="8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spcAft>
                  <a:spcPts val="600"/>
                </a:spcAft>
                <a:buFontTx/>
                <a:buNone/>
              </a:pPr>
              <a:r>
                <a:rPr lang="en-US" altLang="en-US" sz="1600" dirty="0">
                  <a:latin typeface="DM Sans" pitchFamily="2" charset="77"/>
                  <a:ea typeface="Times New Roman" panose="02020603050405020304" pitchFamily="18" charset="0"/>
                  <a:cs typeface="Calibri" panose="020F0502020204030204" pitchFamily="34" charset="0"/>
                </a:rPr>
                <a:t>Review existing bilateral skill cooperation agreements and  their impact on current and prospective migrant workers’ welfare and mobility outcomes.</a:t>
              </a:r>
              <a:endParaRPr lang="en-GB" altLang="en-US" sz="1600" dirty="0">
                <a:latin typeface="DM Sans" pitchFamily="2" charset="77"/>
                <a:ea typeface="Times New Roman" panose="02020603050405020304" pitchFamily="18" charset="0"/>
                <a:cs typeface="Calibri" panose="020F0502020204030204" pitchFamily="34" charset="0"/>
              </a:endParaRPr>
            </a:p>
          </p:txBody>
        </p:sp>
        <p:sp>
          <p:nvSpPr>
            <p:cNvPr id="12" name="Rounded Rectangle 11">
              <a:extLst>
                <a:ext uri="{FF2B5EF4-FFF2-40B4-BE49-F238E27FC236}">
                  <a16:creationId xmlns:a16="http://schemas.microsoft.com/office/drawing/2014/main" id="{1168341E-0E64-B1C0-2137-70E2A06B53CD}"/>
                </a:ext>
              </a:extLst>
            </p:cNvPr>
            <p:cNvSpPr/>
            <p:nvPr/>
          </p:nvSpPr>
          <p:spPr>
            <a:xfrm>
              <a:off x="4347205" y="1849791"/>
              <a:ext cx="3334707" cy="1381150"/>
            </a:xfrm>
            <a:prstGeom prst="roundRect">
              <a:avLst/>
            </a:prstGeom>
            <a:solidFill>
              <a:srgbClr val="E8E9E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828" name="TextBox 24">
              <a:extLst>
                <a:ext uri="{FF2B5EF4-FFF2-40B4-BE49-F238E27FC236}">
                  <a16:creationId xmlns:a16="http://schemas.microsoft.com/office/drawing/2014/main" id="{D7D1C6C2-3B59-C41F-45C5-70920E8F4386}"/>
                </a:ext>
              </a:extLst>
            </p:cNvPr>
            <p:cNvSpPr txBox="1">
              <a:spLocks noChangeArrowheads="1"/>
            </p:cNvSpPr>
            <p:nvPr/>
          </p:nvSpPr>
          <p:spPr bwMode="auto">
            <a:xfrm>
              <a:off x="4546867" y="1808563"/>
              <a:ext cx="3087805" cy="31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3300"/>
                </a:lnSpc>
                <a:spcBef>
                  <a:spcPct val="0"/>
                </a:spcBef>
                <a:buFontTx/>
                <a:buNone/>
              </a:pPr>
              <a:r>
                <a:rPr lang="en-US" altLang="en-US" sz="2000" b="1">
                  <a:solidFill>
                    <a:srgbClr val="002060"/>
                  </a:solidFill>
                  <a:latin typeface="DM Sans Bold"/>
                </a:rPr>
                <a:t>LANDSCAPE ANALYSIS</a:t>
              </a:r>
            </a:p>
          </p:txBody>
        </p:sp>
        <p:sp>
          <p:nvSpPr>
            <p:cNvPr id="34829" name="TextBox 29">
              <a:extLst>
                <a:ext uri="{FF2B5EF4-FFF2-40B4-BE49-F238E27FC236}">
                  <a16:creationId xmlns:a16="http://schemas.microsoft.com/office/drawing/2014/main" id="{330C500E-022E-B230-28BB-A1C5389E1BF3}"/>
                </a:ext>
              </a:extLst>
            </p:cNvPr>
            <p:cNvSpPr txBox="1">
              <a:spLocks noChangeArrowheads="1"/>
            </p:cNvSpPr>
            <p:nvPr/>
          </p:nvSpPr>
          <p:spPr bwMode="auto">
            <a:xfrm>
              <a:off x="4451863" y="2228506"/>
              <a:ext cx="3002820" cy="8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spcAft>
                  <a:spcPts val="600"/>
                </a:spcAft>
                <a:buFontTx/>
                <a:buNone/>
              </a:pPr>
              <a:r>
                <a:rPr lang="en-US" altLang="en-US" sz="1600" dirty="0">
                  <a:latin typeface="DM Sans" pitchFamily="2" charset="77"/>
                  <a:ea typeface="Times New Roman" panose="02020603050405020304" pitchFamily="18" charset="0"/>
                  <a:cs typeface="Calibri" panose="020F0502020204030204" pitchFamily="34" charset="0"/>
                </a:rPr>
                <a:t>Analyze existing migrant skilling </a:t>
              </a:r>
              <a:r>
                <a:rPr lang="en-US" altLang="en-US" sz="1600" dirty="0" err="1">
                  <a:latin typeface="DM Sans" pitchFamily="2" charset="77"/>
                  <a:ea typeface="Times New Roman" panose="02020603050405020304" pitchFamily="18" charset="0"/>
                  <a:cs typeface="Calibri" panose="020F0502020204030204" pitchFamily="34" charset="0"/>
                </a:rPr>
                <a:t>programmes</a:t>
              </a:r>
              <a:r>
                <a:rPr lang="en-US" altLang="en-US" sz="1600" dirty="0">
                  <a:latin typeface="DM Sans" pitchFamily="2" charset="77"/>
                  <a:ea typeface="Times New Roman" panose="02020603050405020304" pitchFamily="18" charset="0"/>
                  <a:cs typeface="Calibri" panose="020F0502020204030204" pitchFamily="34" charset="0"/>
                </a:rPr>
                <a:t> and infrastructures, and their overall implications on migrant workers’ productivity, mobility, and welfare</a:t>
              </a:r>
            </a:p>
          </p:txBody>
        </p:sp>
        <p:sp>
          <p:nvSpPr>
            <p:cNvPr id="15" name="Rounded Rectangle 14">
              <a:extLst>
                <a:ext uri="{FF2B5EF4-FFF2-40B4-BE49-F238E27FC236}">
                  <a16:creationId xmlns:a16="http://schemas.microsoft.com/office/drawing/2014/main" id="{FDF2F896-AAFB-9FBD-5B08-0C94C432FF36}"/>
                </a:ext>
              </a:extLst>
            </p:cNvPr>
            <p:cNvSpPr/>
            <p:nvPr/>
          </p:nvSpPr>
          <p:spPr>
            <a:xfrm>
              <a:off x="4452087" y="3429066"/>
              <a:ext cx="3087586" cy="1920554"/>
            </a:xfrm>
            <a:prstGeom prst="roundRect">
              <a:avLst/>
            </a:prstGeom>
            <a:solidFill>
              <a:srgbClr val="E8E9E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831" name="TextBox 29">
              <a:extLst>
                <a:ext uri="{FF2B5EF4-FFF2-40B4-BE49-F238E27FC236}">
                  <a16:creationId xmlns:a16="http://schemas.microsoft.com/office/drawing/2014/main" id="{EED75BD7-6D83-37A9-B748-C3BDAE558315}"/>
                </a:ext>
              </a:extLst>
            </p:cNvPr>
            <p:cNvSpPr txBox="1">
              <a:spLocks noChangeArrowheads="1"/>
            </p:cNvSpPr>
            <p:nvPr/>
          </p:nvSpPr>
          <p:spPr bwMode="auto">
            <a:xfrm>
              <a:off x="4691938" y="4181052"/>
              <a:ext cx="2630871" cy="120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spcAft>
                  <a:spcPts val="600"/>
                </a:spcAft>
                <a:buFontTx/>
                <a:buNone/>
              </a:pPr>
              <a:r>
                <a:rPr lang="en-US" altLang="en-US" sz="1600" dirty="0">
                  <a:latin typeface="DM Sans" pitchFamily="2" charset="77"/>
                  <a:ea typeface="Times New Roman" panose="02020603050405020304" pitchFamily="18" charset="0"/>
                  <a:cs typeface="Calibri" panose="020F0502020204030204" pitchFamily="34" charset="0"/>
                </a:rPr>
                <a:t>Develop occupational standards of the most priority sectors and occupations in demand in the GCC by pairing GCC and Asian origin countries</a:t>
              </a:r>
            </a:p>
          </p:txBody>
        </p:sp>
        <p:sp>
          <p:nvSpPr>
            <p:cNvPr id="17" name="Rounded Rectangle 16">
              <a:extLst>
                <a:ext uri="{FF2B5EF4-FFF2-40B4-BE49-F238E27FC236}">
                  <a16:creationId xmlns:a16="http://schemas.microsoft.com/office/drawing/2014/main" id="{01DF0D41-1104-C4C6-E48E-376A8FF4FFC1}"/>
                </a:ext>
              </a:extLst>
            </p:cNvPr>
            <p:cNvSpPr/>
            <p:nvPr/>
          </p:nvSpPr>
          <p:spPr>
            <a:xfrm>
              <a:off x="8026733" y="1895601"/>
              <a:ext cx="3087586" cy="3409355"/>
            </a:xfrm>
            <a:prstGeom prst="roundRect">
              <a:avLst/>
            </a:prstGeom>
            <a:solidFill>
              <a:srgbClr val="E8E9E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833" name="TextBox 24">
              <a:extLst>
                <a:ext uri="{FF2B5EF4-FFF2-40B4-BE49-F238E27FC236}">
                  <a16:creationId xmlns:a16="http://schemas.microsoft.com/office/drawing/2014/main" id="{4BA7BD78-A1E8-EA6E-CC74-62B07215F7D2}"/>
                </a:ext>
              </a:extLst>
            </p:cNvPr>
            <p:cNvSpPr txBox="1">
              <a:spLocks noChangeArrowheads="1"/>
            </p:cNvSpPr>
            <p:nvPr/>
          </p:nvSpPr>
          <p:spPr bwMode="auto">
            <a:xfrm>
              <a:off x="8148708" y="2228506"/>
              <a:ext cx="2829199" cy="50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a:solidFill>
                    <a:srgbClr val="002060"/>
                  </a:solidFill>
                  <a:latin typeface="DM Sans Bold"/>
                </a:rPr>
                <a:t>REVIEW FRAMEWORKS &amp; STANDARDS</a:t>
              </a:r>
            </a:p>
          </p:txBody>
        </p:sp>
        <p:sp>
          <p:nvSpPr>
            <p:cNvPr id="34834" name="TextBox 29">
              <a:extLst>
                <a:ext uri="{FF2B5EF4-FFF2-40B4-BE49-F238E27FC236}">
                  <a16:creationId xmlns:a16="http://schemas.microsoft.com/office/drawing/2014/main" id="{7EDAF061-475C-5135-C996-09233E8AC8DF}"/>
                </a:ext>
              </a:extLst>
            </p:cNvPr>
            <p:cNvSpPr txBox="1">
              <a:spLocks noChangeArrowheads="1"/>
            </p:cNvSpPr>
            <p:nvPr/>
          </p:nvSpPr>
          <p:spPr bwMode="auto">
            <a:xfrm>
              <a:off x="8111500" y="2859248"/>
              <a:ext cx="3002819" cy="142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spcAft>
                  <a:spcPts val="600"/>
                </a:spcAft>
                <a:buFontTx/>
                <a:buNone/>
              </a:pPr>
              <a:r>
                <a:rPr lang="en-GB" altLang="en-US" sz="1600" dirty="0">
                  <a:latin typeface="DM Sans" pitchFamily="2" charset="77"/>
                  <a:ea typeface="Times New Roman" panose="02020603050405020304" pitchFamily="18" charset="0"/>
                  <a:cs typeface="Calibri" panose="020F0502020204030204" pitchFamily="34" charset="0"/>
                </a:rPr>
                <a:t>Review existing qualifications frameworks and systems, occupational and competency standards and competency levels in GCC and Asian origin countries to identify priority skills and occupations relevant for developing regional standards </a:t>
              </a:r>
            </a:p>
          </p:txBody>
        </p:sp>
        <p:sp>
          <p:nvSpPr>
            <p:cNvPr id="34835" name="TextBox 24">
              <a:extLst>
                <a:ext uri="{FF2B5EF4-FFF2-40B4-BE49-F238E27FC236}">
                  <a16:creationId xmlns:a16="http://schemas.microsoft.com/office/drawing/2014/main" id="{CC1FC5DF-65C6-D535-2F09-6BCEF86EDCD2}"/>
                </a:ext>
              </a:extLst>
            </p:cNvPr>
            <p:cNvSpPr txBox="1">
              <a:spLocks noChangeArrowheads="1"/>
            </p:cNvSpPr>
            <p:nvPr/>
          </p:nvSpPr>
          <p:spPr bwMode="auto">
            <a:xfrm>
              <a:off x="4522694" y="3467274"/>
              <a:ext cx="2905420" cy="50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a:solidFill>
                    <a:srgbClr val="002060"/>
                  </a:solidFill>
                  <a:latin typeface="DM Sans Bold"/>
                </a:rPr>
                <a:t>OCCUPATIONAL STANDARDS</a:t>
              </a:r>
            </a:p>
          </p:txBody>
        </p:sp>
      </p:grpSp>
      <p:pic>
        <p:nvPicPr>
          <p:cNvPr id="34819" name="Picture 23">
            <a:extLst>
              <a:ext uri="{FF2B5EF4-FFF2-40B4-BE49-F238E27FC236}">
                <a16:creationId xmlns:a16="http://schemas.microsoft.com/office/drawing/2014/main" id="{49960320-1E11-F3C8-EFAD-A4856B6CC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366713"/>
            <a:ext cx="11318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85B75900-98BA-5784-91EF-19E3EB38E455}"/>
              </a:ext>
            </a:extLst>
          </p:cNvPr>
          <p:cNvSpPr/>
          <p:nvPr/>
        </p:nvSpPr>
        <p:spPr>
          <a:xfrm>
            <a:off x="374650" y="1928283"/>
            <a:ext cx="11234738" cy="4579938"/>
          </a:xfrm>
          <a:prstGeom prst="roundRect">
            <a:avLst/>
          </a:prstGeom>
          <a:solidFill>
            <a:srgbClr val="E8E9E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6866" name="Picture 1">
            <a:extLst>
              <a:ext uri="{FF2B5EF4-FFF2-40B4-BE49-F238E27FC236}">
                <a16:creationId xmlns:a16="http://schemas.microsoft.com/office/drawing/2014/main" id="{1BCF20C3-D581-E62A-0633-2E185A51E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366713"/>
            <a:ext cx="11318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3">
            <a:extLst>
              <a:ext uri="{FF2B5EF4-FFF2-40B4-BE49-F238E27FC236}">
                <a16:creationId xmlns:a16="http://schemas.microsoft.com/office/drawing/2014/main" id="{B24D1749-AE9D-968C-7D32-6EBF148E42F4}"/>
              </a:ext>
            </a:extLst>
          </p:cNvPr>
          <p:cNvSpPr txBox="1"/>
          <p:nvPr/>
        </p:nvSpPr>
        <p:spPr>
          <a:xfrm>
            <a:off x="2997201" y="384175"/>
            <a:ext cx="8370888" cy="1253998"/>
          </a:xfrm>
          <a:prstGeom prst="rect">
            <a:avLst/>
          </a:prstGeom>
        </p:spPr>
        <p:txBody>
          <a:bodyPr wrap="square" lIns="0" tIns="0" rIns="0" bIns="0">
            <a:spAutoFit/>
          </a:bodyPr>
          <a:lstStyle/>
          <a:p>
            <a:pPr algn="r" eaLnBrk="1" fontAlgn="auto" hangingPunct="1">
              <a:lnSpc>
                <a:spcPts val="5000"/>
              </a:lnSpc>
              <a:spcBef>
                <a:spcPts val="0"/>
              </a:spcBef>
              <a:spcAft>
                <a:spcPts val="0"/>
              </a:spcAft>
              <a:defRPr/>
            </a:pPr>
            <a:r>
              <a:rPr lang="en-US" sz="3600" b="1" dirty="0">
                <a:solidFill>
                  <a:schemeClr val="accent1">
                    <a:lumMod val="50000"/>
                  </a:schemeClr>
                </a:solidFill>
                <a:latin typeface="DM Sans Bold"/>
              </a:rPr>
              <a:t>RECOMMENDATIONS:</a:t>
            </a:r>
          </a:p>
          <a:p>
            <a:pPr algn="r" eaLnBrk="1" fontAlgn="auto" hangingPunct="1">
              <a:lnSpc>
                <a:spcPts val="5000"/>
              </a:lnSpc>
              <a:spcBef>
                <a:spcPts val="0"/>
              </a:spcBef>
              <a:spcAft>
                <a:spcPts val="0"/>
              </a:spcAft>
              <a:defRPr/>
            </a:pPr>
            <a:r>
              <a:rPr lang="en-US" sz="3600" b="1" dirty="0">
                <a:solidFill>
                  <a:schemeClr val="accent1">
                    <a:lumMod val="50000"/>
                  </a:schemeClr>
                </a:solidFill>
                <a:latin typeface="DM Sans Bold"/>
              </a:rPr>
              <a:t>MECHANISM</a:t>
            </a:r>
            <a:r>
              <a:rPr lang="en-US" sz="3600" b="1" dirty="0">
                <a:latin typeface="DM Sans Bold"/>
              </a:rPr>
              <a:t>S</a:t>
            </a:r>
            <a:r>
              <a:rPr lang="en-US" sz="3600" b="1" dirty="0">
                <a:solidFill>
                  <a:schemeClr val="accent1">
                    <a:lumMod val="50000"/>
                  </a:schemeClr>
                </a:solidFill>
                <a:latin typeface="DM Sans Bold"/>
              </a:rPr>
              <a:t> FOR SKILLS MATCHING</a:t>
            </a:r>
          </a:p>
        </p:txBody>
      </p:sp>
      <p:sp>
        <p:nvSpPr>
          <p:cNvPr id="36868" name="Content Placeholder 2">
            <a:extLst>
              <a:ext uri="{FF2B5EF4-FFF2-40B4-BE49-F238E27FC236}">
                <a16:creationId xmlns:a16="http://schemas.microsoft.com/office/drawing/2014/main" id="{EEA1B724-39FE-8FCC-FB0A-1CD9494673F7}"/>
              </a:ext>
            </a:extLst>
          </p:cNvPr>
          <p:cNvSpPr txBox="1">
            <a:spLocks noChangeArrowheads="1"/>
          </p:cNvSpPr>
          <p:nvPr/>
        </p:nvSpPr>
        <p:spPr bwMode="auto">
          <a:xfrm>
            <a:off x="547688" y="3378200"/>
            <a:ext cx="2449512"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ts val="600"/>
              </a:spcAft>
              <a:buFont typeface="Arial" panose="020B0604020202020204" pitchFamily="34" charset="0"/>
              <a:buNone/>
            </a:pPr>
            <a:r>
              <a:rPr lang="en-US" altLang="en-US" sz="1600" dirty="0">
                <a:latin typeface="DM Sans" pitchFamily="2" charset="77"/>
                <a:ea typeface="Times New Roman" panose="02020603050405020304" pitchFamily="18" charset="0"/>
                <a:cs typeface="Calibri" panose="020F0502020204030204" pitchFamily="34" charset="0"/>
              </a:rPr>
              <a:t>Link GCC-based accredited private sector employers with accredited one-stop shop </a:t>
            </a:r>
            <a:r>
              <a:rPr lang="en-US" altLang="en-US" sz="1600" dirty="0" err="1">
                <a:latin typeface="DM Sans" pitchFamily="2" charset="77"/>
                <a:ea typeface="Times New Roman" panose="02020603050405020304" pitchFamily="18" charset="0"/>
                <a:cs typeface="Calibri" panose="020F0502020204030204" pitchFamily="34" charset="0"/>
              </a:rPr>
              <a:t>centres</a:t>
            </a:r>
            <a:r>
              <a:rPr lang="en-US" altLang="en-US" sz="1600" dirty="0">
                <a:latin typeface="DM Sans" pitchFamily="2" charset="77"/>
                <a:ea typeface="Times New Roman" panose="02020603050405020304" pitchFamily="18" charset="0"/>
                <a:cs typeface="Calibri" panose="020F0502020204030204" pitchFamily="34" charset="0"/>
              </a:rPr>
              <a:t> in Asian origin country locations </a:t>
            </a:r>
          </a:p>
        </p:txBody>
      </p:sp>
      <p:sp>
        <p:nvSpPr>
          <p:cNvPr id="36869" name="Content Placeholder 2">
            <a:extLst>
              <a:ext uri="{FF2B5EF4-FFF2-40B4-BE49-F238E27FC236}">
                <a16:creationId xmlns:a16="http://schemas.microsoft.com/office/drawing/2014/main" id="{2F0F8AE6-8716-26EE-A91C-6228C0F9430D}"/>
              </a:ext>
            </a:extLst>
          </p:cNvPr>
          <p:cNvSpPr txBox="1">
            <a:spLocks noChangeArrowheads="1"/>
          </p:cNvSpPr>
          <p:nvPr/>
        </p:nvSpPr>
        <p:spPr bwMode="auto">
          <a:xfrm>
            <a:off x="8870950" y="3378200"/>
            <a:ext cx="2562225"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ts val="600"/>
              </a:spcAft>
              <a:buFont typeface="Arial" panose="020B0604020202020204" pitchFamily="34" charset="0"/>
              <a:buNone/>
            </a:pPr>
            <a:r>
              <a:rPr lang="en-US" altLang="en-US" sz="1600" dirty="0">
                <a:latin typeface="DM Sans" pitchFamily="2" charset="77"/>
                <a:ea typeface="Times New Roman" panose="02020603050405020304" pitchFamily="18" charset="0"/>
                <a:cs typeface="Calibri" panose="020F0502020204030204" pitchFamily="34" charset="0"/>
              </a:rPr>
              <a:t>Facilitate knowledge sharing between senior officials on skills matching and recognition for migrant workers between the ADD and other sub-regions </a:t>
            </a:r>
          </a:p>
          <a:p>
            <a:pPr eaLnBrk="1" hangingPunct="1">
              <a:spcBef>
                <a:spcPct val="0"/>
              </a:spcBef>
              <a:spcAft>
                <a:spcPts val="600"/>
              </a:spcAft>
              <a:buFont typeface="Arial" panose="020B0604020202020204" pitchFamily="34" charset="0"/>
              <a:buNone/>
            </a:pPr>
            <a:r>
              <a:rPr lang="en-US" altLang="en-US" sz="1300" dirty="0">
                <a:latin typeface="DM Sans" pitchFamily="2" charset="77"/>
                <a:ea typeface="Times New Roman" panose="02020603050405020304" pitchFamily="18" charset="0"/>
                <a:cs typeface="Calibri" panose="020F0502020204030204" pitchFamily="34" charset="0"/>
              </a:rPr>
              <a:t>(i.e., ASEAN, South Asia, European Union)</a:t>
            </a:r>
          </a:p>
        </p:txBody>
      </p:sp>
      <p:sp>
        <p:nvSpPr>
          <p:cNvPr id="36870" name="Content Placeholder 2">
            <a:extLst>
              <a:ext uri="{FF2B5EF4-FFF2-40B4-BE49-F238E27FC236}">
                <a16:creationId xmlns:a16="http://schemas.microsoft.com/office/drawing/2014/main" id="{73884699-2C5E-1B91-F6CA-9C8856409DA6}"/>
              </a:ext>
            </a:extLst>
          </p:cNvPr>
          <p:cNvSpPr txBox="1">
            <a:spLocks noChangeArrowheads="1"/>
          </p:cNvSpPr>
          <p:nvPr/>
        </p:nvSpPr>
        <p:spPr bwMode="auto">
          <a:xfrm>
            <a:off x="3307292" y="3429000"/>
            <a:ext cx="268763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ts val="600"/>
              </a:spcAft>
              <a:buFont typeface="Arial" panose="020B0604020202020204" pitchFamily="34" charset="0"/>
              <a:buNone/>
            </a:pPr>
            <a:r>
              <a:rPr lang="en-US" altLang="en-US" sz="1600" dirty="0">
                <a:latin typeface="DM Sans" pitchFamily="2" charset="77"/>
                <a:ea typeface="Times New Roman" panose="02020603050405020304" pitchFamily="18" charset="0"/>
                <a:cs typeface="Calibri" panose="020F0502020204030204" pitchFamily="34" charset="0"/>
              </a:rPr>
              <a:t>Ensure coherence between skilling and certification processes and immigration policies to streamline the admission of all levels of skilled workers into GCC countries.</a:t>
            </a:r>
          </a:p>
        </p:txBody>
      </p:sp>
      <p:sp>
        <p:nvSpPr>
          <p:cNvPr id="36871" name="Content Placeholder 2">
            <a:extLst>
              <a:ext uri="{FF2B5EF4-FFF2-40B4-BE49-F238E27FC236}">
                <a16:creationId xmlns:a16="http://schemas.microsoft.com/office/drawing/2014/main" id="{7FBC2627-EBE2-B440-12E5-9D8731496D8C}"/>
              </a:ext>
            </a:extLst>
          </p:cNvPr>
          <p:cNvSpPr txBox="1">
            <a:spLocks noChangeArrowheads="1"/>
          </p:cNvSpPr>
          <p:nvPr/>
        </p:nvSpPr>
        <p:spPr bwMode="auto">
          <a:xfrm>
            <a:off x="6326188" y="3378200"/>
            <a:ext cx="217487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ts val="600"/>
              </a:spcAft>
              <a:buFont typeface="Arial" panose="020B0604020202020204" pitchFamily="34" charset="0"/>
              <a:buNone/>
            </a:pPr>
            <a:r>
              <a:rPr lang="en-US" altLang="en-US" sz="1600" dirty="0">
                <a:latin typeface="DM Sans" pitchFamily="2" charset="77"/>
                <a:ea typeface="Times New Roman" panose="02020603050405020304" pitchFamily="18" charset="0"/>
                <a:cs typeface="Calibri" panose="020F0502020204030204" pitchFamily="34" charset="0"/>
              </a:rPr>
              <a:t>Develop an annual ADD-led skills matching and skills gaps report</a:t>
            </a:r>
          </a:p>
        </p:txBody>
      </p:sp>
      <p:sp>
        <p:nvSpPr>
          <p:cNvPr id="36872" name="TextBox 24">
            <a:extLst>
              <a:ext uri="{FF2B5EF4-FFF2-40B4-BE49-F238E27FC236}">
                <a16:creationId xmlns:a16="http://schemas.microsoft.com/office/drawing/2014/main" id="{F074E8C3-1935-9E2F-C18D-3B9C4A3DFD8C}"/>
              </a:ext>
            </a:extLst>
          </p:cNvPr>
          <p:cNvSpPr txBox="1">
            <a:spLocks noChangeArrowheads="1"/>
          </p:cNvSpPr>
          <p:nvPr/>
        </p:nvSpPr>
        <p:spPr bwMode="auto">
          <a:xfrm>
            <a:off x="582613" y="2368550"/>
            <a:ext cx="22161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3300"/>
              </a:lnSpc>
              <a:spcBef>
                <a:spcPct val="0"/>
              </a:spcBef>
              <a:buFontTx/>
              <a:buNone/>
            </a:pPr>
            <a:r>
              <a:rPr lang="en-US" altLang="en-US" sz="2000" b="1">
                <a:solidFill>
                  <a:srgbClr val="002060"/>
                </a:solidFill>
                <a:latin typeface="DM Sans Bold"/>
              </a:rPr>
              <a:t>ONE-STOP SHOP CENTRES</a:t>
            </a:r>
          </a:p>
        </p:txBody>
      </p:sp>
      <p:cxnSp>
        <p:nvCxnSpPr>
          <p:cNvPr id="13" name="Straight Connector 12">
            <a:extLst>
              <a:ext uri="{FF2B5EF4-FFF2-40B4-BE49-F238E27FC236}">
                <a16:creationId xmlns:a16="http://schemas.microsoft.com/office/drawing/2014/main" id="{8ABE487C-743B-63EE-D4BA-380A1F0D59CD}"/>
              </a:ext>
            </a:extLst>
          </p:cNvPr>
          <p:cNvCxnSpPr>
            <a:cxnSpLocks/>
          </p:cNvCxnSpPr>
          <p:nvPr/>
        </p:nvCxnSpPr>
        <p:spPr>
          <a:xfrm>
            <a:off x="6159500" y="3178175"/>
            <a:ext cx="23813" cy="3087688"/>
          </a:xfrm>
          <a:prstGeom prst="line">
            <a:avLst/>
          </a:pr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F5C45CF-B351-3C52-EF97-303D122FCBA5}"/>
              </a:ext>
            </a:extLst>
          </p:cNvPr>
          <p:cNvCxnSpPr>
            <a:cxnSpLocks/>
          </p:cNvCxnSpPr>
          <p:nvPr/>
        </p:nvCxnSpPr>
        <p:spPr>
          <a:xfrm>
            <a:off x="3154363" y="3178175"/>
            <a:ext cx="23812" cy="3087688"/>
          </a:xfrm>
          <a:prstGeom prst="line">
            <a:avLst/>
          </a:pr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277AD6-E33A-2F5C-0FCF-B1A5CA44DFC8}"/>
              </a:ext>
            </a:extLst>
          </p:cNvPr>
          <p:cNvCxnSpPr>
            <a:cxnSpLocks/>
          </p:cNvCxnSpPr>
          <p:nvPr/>
        </p:nvCxnSpPr>
        <p:spPr>
          <a:xfrm>
            <a:off x="8599488" y="3178175"/>
            <a:ext cx="22225" cy="3087688"/>
          </a:xfrm>
          <a:prstGeom prst="line">
            <a:avLst/>
          </a:pr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6876" name="TextBox 24">
            <a:extLst>
              <a:ext uri="{FF2B5EF4-FFF2-40B4-BE49-F238E27FC236}">
                <a16:creationId xmlns:a16="http://schemas.microsoft.com/office/drawing/2014/main" id="{05A93485-4141-1BD0-6C19-2F5A9E59D97A}"/>
              </a:ext>
            </a:extLst>
          </p:cNvPr>
          <p:cNvSpPr txBox="1">
            <a:spLocks noChangeArrowheads="1"/>
          </p:cNvSpPr>
          <p:nvPr/>
        </p:nvSpPr>
        <p:spPr bwMode="auto">
          <a:xfrm>
            <a:off x="3462338" y="2373313"/>
            <a:ext cx="22161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3300"/>
              </a:lnSpc>
              <a:spcBef>
                <a:spcPct val="0"/>
              </a:spcBef>
              <a:buFontTx/>
              <a:buNone/>
            </a:pPr>
            <a:r>
              <a:rPr lang="en-US" altLang="en-US" sz="2000" b="1" dirty="0">
                <a:solidFill>
                  <a:srgbClr val="002060"/>
                </a:solidFill>
                <a:latin typeface="DM Sans Bold"/>
              </a:rPr>
              <a:t>STREAMLINED PROCESSING</a:t>
            </a:r>
          </a:p>
        </p:txBody>
      </p:sp>
      <p:sp>
        <p:nvSpPr>
          <p:cNvPr id="36877" name="TextBox 24">
            <a:extLst>
              <a:ext uri="{FF2B5EF4-FFF2-40B4-BE49-F238E27FC236}">
                <a16:creationId xmlns:a16="http://schemas.microsoft.com/office/drawing/2014/main" id="{C4D2A442-4A36-0C12-10BF-2C9BFA0627DD}"/>
              </a:ext>
            </a:extLst>
          </p:cNvPr>
          <p:cNvSpPr txBox="1">
            <a:spLocks noChangeArrowheads="1"/>
          </p:cNvSpPr>
          <p:nvPr/>
        </p:nvSpPr>
        <p:spPr bwMode="auto">
          <a:xfrm>
            <a:off x="6326188" y="2368550"/>
            <a:ext cx="22161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3300"/>
              </a:lnSpc>
              <a:spcBef>
                <a:spcPct val="0"/>
              </a:spcBef>
              <a:buFontTx/>
              <a:buNone/>
            </a:pPr>
            <a:r>
              <a:rPr lang="en-US" altLang="en-US" sz="2000" b="1" dirty="0">
                <a:solidFill>
                  <a:srgbClr val="002060"/>
                </a:solidFill>
                <a:latin typeface="DM Sans Bold"/>
              </a:rPr>
              <a:t>REPORTING</a:t>
            </a:r>
          </a:p>
        </p:txBody>
      </p:sp>
      <p:sp>
        <p:nvSpPr>
          <p:cNvPr id="36878" name="TextBox 24">
            <a:extLst>
              <a:ext uri="{FF2B5EF4-FFF2-40B4-BE49-F238E27FC236}">
                <a16:creationId xmlns:a16="http://schemas.microsoft.com/office/drawing/2014/main" id="{2E5213F7-E338-9181-52A8-A482B6B306F9}"/>
              </a:ext>
            </a:extLst>
          </p:cNvPr>
          <p:cNvSpPr txBox="1">
            <a:spLocks noChangeArrowheads="1"/>
          </p:cNvSpPr>
          <p:nvPr/>
        </p:nvSpPr>
        <p:spPr bwMode="auto">
          <a:xfrm>
            <a:off x="8970963" y="2325688"/>
            <a:ext cx="22161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3300"/>
              </a:lnSpc>
              <a:spcBef>
                <a:spcPct val="0"/>
              </a:spcBef>
              <a:buFontTx/>
              <a:buNone/>
            </a:pPr>
            <a:r>
              <a:rPr lang="en-US" altLang="en-US" sz="2000" b="1" dirty="0">
                <a:solidFill>
                  <a:srgbClr val="002060"/>
                </a:solidFill>
                <a:latin typeface="DM Sans Bold"/>
              </a:rPr>
              <a:t>KNOWLEDGE SHARING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E5974CA9-AB67-EC0A-2F78-B76AAE79041C}"/>
              </a:ext>
            </a:extLst>
          </p:cNvPr>
          <p:cNvSpPr/>
          <p:nvPr/>
        </p:nvSpPr>
        <p:spPr>
          <a:xfrm>
            <a:off x="5849938" y="1504950"/>
            <a:ext cx="5154612" cy="2100263"/>
          </a:xfrm>
          <a:prstGeom prst="roundRect">
            <a:avLst/>
          </a:prstGeom>
          <a:solidFill>
            <a:srgbClr val="E8E9E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ounded Rectangle 7">
            <a:extLst>
              <a:ext uri="{FF2B5EF4-FFF2-40B4-BE49-F238E27FC236}">
                <a16:creationId xmlns:a16="http://schemas.microsoft.com/office/drawing/2014/main" id="{9C3AA993-9E1C-C5B7-F7D5-77814A35AF84}"/>
              </a:ext>
            </a:extLst>
          </p:cNvPr>
          <p:cNvSpPr/>
          <p:nvPr/>
        </p:nvSpPr>
        <p:spPr>
          <a:xfrm>
            <a:off x="1576388" y="1504950"/>
            <a:ext cx="3389312" cy="2100263"/>
          </a:xfrm>
          <a:prstGeom prst="roundRect">
            <a:avLst/>
          </a:prstGeom>
          <a:solidFill>
            <a:srgbClr val="E8E9E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ounded Rectangle 11">
            <a:extLst>
              <a:ext uri="{FF2B5EF4-FFF2-40B4-BE49-F238E27FC236}">
                <a16:creationId xmlns:a16="http://schemas.microsoft.com/office/drawing/2014/main" id="{21695FAD-47D1-42A1-EC97-F8E162E5142E}"/>
              </a:ext>
            </a:extLst>
          </p:cNvPr>
          <p:cNvSpPr/>
          <p:nvPr/>
        </p:nvSpPr>
        <p:spPr>
          <a:xfrm>
            <a:off x="5849938" y="3902428"/>
            <a:ext cx="5276850" cy="2293938"/>
          </a:xfrm>
          <a:prstGeom prst="roundRect">
            <a:avLst/>
          </a:prstGeom>
          <a:solidFill>
            <a:srgbClr val="E8E9E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ounded Rectangle 9">
            <a:extLst>
              <a:ext uri="{FF2B5EF4-FFF2-40B4-BE49-F238E27FC236}">
                <a16:creationId xmlns:a16="http://schemas.microsoft.com/office/drawing/2014/main" id="{99E49C30-10C7-F6DE-0961-AD242FAFE16D}"/>
              </a:ext>
            </a:extLst>
          </p:cNvPr>
          <p:cNvSpPr/>
          <p:nvPr/>
        </p:nvSpPr>
        <p:spPr>
          <a:xfrm>
            <a:off x="1423988" y="3997325"/>
            <a:ext cx="3779837" cy="2293938"/>
          </a:xfrm>
          <a:prstGeom prst="roundRect">
            <a:avLst/>
          </a:prstGeom>
          <a:solidFill>
            <a:srgbClr val="E8E9E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3">
            <a:extLst>
              <a:ext uri="{FF2B5EF4-FFF2-40B4-BE49-F238E27FC236}">
                <a16:creationId xmlns:a16="http://schemas.microsoft.com/office/drawing/2014/main" id="{329F10A4-EB18-D26F-98BA-45D7779F6E58}"/>
              </a:ext>
            </a:extLst>
          </p:cNvPr>
          <p:cNvSpPr txBox="1"/>
          <p:nvPr/>
        </p:nvSpPr>
        <p:spPr>
          <a:xfrm>
            <a:off x="4278313" y="344488"/>
            <a:ext cx="7243762" cy="633412"/>
          </a:xfrm>
          <a:prstGeom prst="rect">
            <a:avLst/>
          </a:prstGeom>
        </p:spPr>
        <p:txBody>
          <a:bodyPr lIns="0" tIns="0" rIns="0" bIns="0">
            <a:spAutoFit/>
          </a:bodyPr>
          <a:lstStyle/>
          <a:p>
            <a:pPr algn="r" eaLnBrk="1" fontAlgn="auto" hangingPunct="1">
              <a:lnSpc>
                <a:spcPts val="5500"/>
              </a:lnSpc>
              <a:spcBef>
                <a:spcPts val="0"/>
              </a:spcBef>
              <a:spcAft>
                <a:spcPts val="0"/>
              </a:spcAft>
              <a:defRPr/>
            </a:pPr>
            <a:r>
              <a:rPr lang="en-US" sz="3600" b="1" dirty="0">
                <a:solidFill>
                  <a:schemeClr val="accent1">
                    <a:lumMod val="50000"/>
                  </a:schemeClr>
                </a:solidFill>
                <a:latin typeface="DM Sans Bold"/>
              </a:rPr>
              <a:t>POLICY RECOMMENDATIONS</a:t>
            </a:r>
          </a:p>
        </p:txBody>
      </p:sp>
      <p:pic>
        <p:nvPicPr>
          <p:cNvPr id="38918" name="Picture 2">
            <a:extLst>
              <a:ext uri="{FF2B5EF4-FFF2-40B4-BE49-F238E27FC236}">
                <a16:creationId xmlns:a16="http://schemas.microsoft.com/office/drawing/2014/main" id="{1D0C17FD-B4FC-C909-7F22-A02A44C72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366713"/>
            <a:ext cx="11318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A34C471-FCCF-4D36-2592-2F6460D7A9EC}"/>
              </a:ext>
            </a:extLst>
          </p:cNvPr>
          <p:cNvSpPr txBox="1"/>
          <p:nvPr/>
        </p:nvSpPr>
        <p:spPr>
          <a:xfrm>
            <a:off x="2012950" y="1863725"/>
            <a:ext cx="2952750" cy="400050"/>
          </a:xfrm>
          <a:prstGeom prst="rect">
            <a:avLst/>
          </a:prstGeom>
          <a:noFill/>
        </p:spPr>
        <p:txBody>
          <a:bodyPr>
            <a:spAutoFit/>
          </a:bodyPr>
          <a:lstStyle/>
          <a:p>
            <a:pPr eaLnBrk="1" fontAlgn="auto" hangingPunct="1">
              <a:spcBef>
                <a:spcPts val="0"/>
              </a:spcBef>
              <a:spcAft>
                <a:spcPts val="0"/>
              </a:spcAft>
              <a:defRPr/>
            </a:pPr>
            <a:r>
              <a:rPr lang="en-US" sz="2000" b="1" dirty="0">
                <a:solidFill>
                  <a:schemeClr val="accent1">
                    <a:lumMod val="50000"/>
                  </a:schemeClr>
                </a:solidFill>
                <a:latin typeface="DM Sans Bold"/>
              </a:rPr>
              <a:t>FEASIBILITY STUDY</a:t>
            </a:r>
          </a:p>
        </p:txBody>
      </p:sp>
      <p:sp>
        <p:nvSpPr>
          <p:cNvPr id="38920" name="TextBox 4">
            <a:extLst>
              <a:ext uri="{FF2B5EF4-FFF2-40B4-BE49-F238E27FC236}">
                <a16:creationId xmlns:a16="http://schemas.microsoft.com/office/drawing/2014/main" id="{464057C2-7828-B59F-5EAE-4A6842F53E90}"/>
              </a:ext>
            </a:extLst>
          </p:cNvPr>
          <p:cNvSpPr txBox="1">
            <a:spLocks noChangeArrowheads="1"/>
          </p:cNvSpPr>
          <p:nvPr/>
        </p:nvSpPr>
        <p:spPr bwMode="auto">
          <a:xfrm>
            <a:off x="6886222" y="1887538"/>
            <a:ext cx="329282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a:solidFill>
                  <a:srgbClr val="203864"/>
                </a:solidFill>
                <a:latin typeface="DM Sans Bold"/>
              </a:rPr>
              <a:t>COST-SHARING POLICY</a:t>
            </a:r>
          </a:p>
        </p:txBody>
      </p:sp>
      <p:sp>
        <p:nvSpPr>
          <p:cNvPr id="38921" name="TextBox 5">
            <a:extLst>
              <a:ext uri="{FF2B5EF4-FFF2-40B4-BE49-F238E27FC236}">
                <a16:creationId xmlns:a16="http://schemas.microsoft.com/office/drawing/2014/main" id="{1F4D0891-D4B1-95C9-8395-522933BCE599}"/>
              </a:ext>
            </a:extLst>
          </p:cNvPr>
          <p:cNvSpPr txBox="1">
            <a:spLocks noChangeArrowheads="1"/>
          </p:cNvSpPr>
          <p:nvPr/>
        </p:nvSpPr>
        <p:spPr bwMode="auto">
          <a:xfrm>
            <a:off x="1712913" y="4068763"/>
            <a:ext cx="3467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rgbClr val="203864"/>
                </a:solidFill>
                <a:latin typeface="DM Sans Bold"/>
              </a:rPr>
              <a:t>INTERNATIONAL SKIL</a:t>
            </a:r>
            <a:r>
              <a:rPr lang="en-US" altLang="en-US" sz="2000" b="1" dirty="0">
                <a:latin typeface="DM Sans Bold"/>
              </a:rPr>
              <a:t>LS</a:t>
            </a:r>
            <a:r>
              <a:rPr lang="en-US" altLang="en-US" sz="2000" b="1" dirty="0">
                <a:solidFill>
                  <a:srgbClr val="203864"/>
                </a:solidFill>
                <a:latin typeface="DM Sans Bold"/>
              </a:rPr>
              <a:t> PASSPORT</a:t>
            </a:r>
          </a:p>
        </p:txBody>
      </p:sp>
      <p:sp>
        <p:nvSpPr>
          <p:cNvPr id="38922" name="TextBox 6">
            <a:extLst>
              <a:ext uri="{FF2B5EF4-FFF2-40B4-BE49-F238E27FC236}">
                <a16:creationId xmlns:a16="http://schemas.microsoft.com/office/drawing/2014/main" id="{9B0573E1-5181-7A3B-1764-6902402F8EB4}"/>
              </a:ext>
            </a:extLst>
          </p:cNvPr>
          <p:cNvSpPr txBox="1">
            <a:spLocks noChangeArrowheads="1"/>
          </p:cNvSpPr>
          <p:nvPr/>
        </p:nvSpPr>
        <p:spPr bwMode="auto">
          <a:xfrm>
            <a:off x="6502400" y="4146550"/>
            <a:ext cx="4181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rgbClr val="203864"/>
                </a:solidFill>
                <a:latin typeface="DM Sans Bold"/>
              </a:rPr>
              <a:t>INTERREGIONAL MOBILITY</a:t>
            </a:r>
          </a:p>
        </p:txBody>
      </p:sp>
      <p:sp>
        <p:nvSpPr>
          <p:cNvPr id="38923" name="Content Placeholder 2">
            <a:extLst>
              <a:ext uri="{FF2B5EF4-FFF2-40B4-BE49-F238E27FC236}">
                <a16:creationId xmlns:a16="http://schemas.microsoft.com/office/drawing/2014/main" id="{E214B283-1667-A00A-A21A-EB11B2AC005B}"/>
              </a:ext>
            </a:extLst>
          </p:cNvPr>
          <p:cNvSpPr txBox="1">
            <a:spLocks noChangeArrowheads="1"/>
          </p:cNvSpPr>
          <p:nvPr/>
        </p:nvSpPr>
        <p:spPr bwMode="auto">
          <a:xfrm>
            <a:off x="1857375" y="1765300"/>
            <a:ext cx="2963863"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GB" altLang="en-US" sz="1600" dirty="0">
                <a:latin typeface="DM Sans" pitchFamily="2" charset="77"/>
                <a:ea typeface="Times New Roman" panose="02020603050405020304" pitchFamily="18" charset="0"/>
                <a:cs typeface="Calibri" panose="020F0502020204030204" pitchFamily="34" charset="0"/>
              </a:rPr>
              <a:t>Conduct a feasibility study to assess different policy options, methodologies and tools to compare recognition of skills and qualifications</a:t>
            </a:r>
          </a:p>
        </p:txBody>
      </p:sp>
      <p:sp>
        <p:nvSpPr>
          <p:cNvPr id="38924" name="Content Placeholder 2">
            <a:extLst>
              <a:ext uri="{FF2B5EF4-FFF2-40B4-BE49-F238E27FC236}">
                <a16:creationId xmlns:a16="http://schemas.microsoft.com/office/drawing/2014/main" id="{9CFD6BA3-4708-9594-3217-7469E449525D}"/>
              </a:ext>
            </a:extLst>
          </p:cNvPr>
          <p:cNvSpPr txBox="1">
            <a:spLocks noChangeArrowheads="1"/>
          </p:cNvSpPr>
          <p:nvPr/>
        </p:nvSpPr>
        <p:spPr bwMode="auto">
          <a:xfrm>
            <a:off x="6096000" y="2263775"/>
            <a:ext cx="48768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1600" dirty="0">
                <a:latin typeface="DM Sans" pitchFamily="2" charset="77"/>
                <a:cs typeface="Calibri" panose="020F0502020204030204" pitchFamily="34" charset="0"/>
              </a:rPr>
              <a:t>Develop guidelines for a cost-sharing policy at the ADD, mandating employers to pay or share </a:t>
            </a:r>
            <a:r>
              <a:rPr lang="en-US" altLang="en-US" sz="1600" dirty="0">
                <a:latin typeface="DM Sans" pitchFamily="2" charset="77"/>
                <a:ea typeface="Times New Roman" panose="02020603050405020304" pitchFamily="18" charset="0"/>
                <a:cs typeface="Calibri" panose="020F0502020204030204" pitchFamily="34" charset="0"/>
              </a:rPr>
              <a:t>and explore innovative means to cover </a:t>
            </a:r>
            <a:r>
              <a:rPr lang="en-US" altLang="en-US" sz="1600" dirty="0">
                <a:latin typeface="DM Sans" pitchFamily="2" charset="77"/>
                <a:cs typeface="Calibri" panose="020F0502020204030204" pitchFamily="34" charset="0"/>
              </a:rPr>
              <a:t>the cost of GCC skills and training certification</a:t>
            </a:r>
          </a:p>
        </p:txBody>
      </p:sp>
      <p:sp>
        <p:nvSpPr>
          <p:cNvPr id="38925" name="Content Placeholder 2">
            <a:extLst>
              <a:ext uri="{FF2B5EF4-FFF2-40B4-BE49-F238E27FC236}">
                <a16:creationId xmlns:a16="http://schemas.microsoft.com/office/drawing/2014/main" id="{3CC38281-C1BF-53CE-144E-A5F6D86D7030}"/>
              </a:ext>
            </a:extLst>
          </p:cNvPr>
          <p:cNvSpPr txBox="1">
            <a:spLocks noChangeArrowheads="1"/>
          </p:cNvSpPr>
          <p:nvPr/>
        </p:nvSpPr>
        <p:spPr bwMode="auto">
          <a:xfrm>
            <a:off x="1712913" y="4784725"/>
            <a:ext cx="3201987"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1600" dirty="0">
                <a:latin typeface="DM Sans" pitchFamily="2" charset="77"/>
                <a:ea typeface="Times New Roman" panose="02020603050405020304" pitchFamily="18" charset="0"/>
                <a:cs typeface="Calibri" panose="020F0502020204030204" pitchFamily="34" charset="0"/>
              </a:rPr>
              <a:t>Examine the utility and cost-effectiveness of developing an international skills passport in GCC and Asian origin countries</a:t>
            </a:r>
          </a:p>
        </p:txBody>
      </p:sp>
      <p:sp>
        <p:nvSpPr>
          <p:cNvPr id="38926" name="Content Placeholder 2">
            <a:extLst>
              <a:ext uri="{FF2B5EF4-FFF2-40B4-BE49-F238E27FC236}">
                <a16:creationId xmlns:a16="http://schemas.microsoft.com/office/drawing/2014/main" id="{F7E2ED0B-2D3E-FFBC-F4DD-DF094E78ACE4}"/>
              </a:ext>
            </a:extLst>
          </p:cNvPr>
          <p:cNvSpPr txBox="1">
            <a:spLocks noChangeArrowheads="1"/>
          </p:cNvSpPr>
          <p:nvPr/>
        </p:nvSpPr>
        <p:spPr bwMode="auto">
          <a:xfrm>
            <a:off x="6208890" y="4633913"/>
            <a:ext cx="4639732"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1600" dirty="0">
                <a:latin typeface="DM Sans" pitchFamily="2" charset="77"/>
                <a:ea typeface="Times New Roman" panose="02020603050405020304" pitchFamily="18" charset="0"/>
                <a:cs typeface="Calibri" panose="020F0502020204030204" pitchFamily="34" charset="0"/>
              </a:rPr>
              <a:t>Develop interregional </a:t>
            </a:r>
            <a:r>
              <a:rPr lang="en-US" altLang="en-US" sz="1600" dirty="0" err="1">
                <a:latin typeface="DM Sans" pitchFamily="2" charset="77"/>
                <a:ea typeface="Times New Roman" panose="02020603050405020304" pitchFamily="18" charset="0"/>
                <a:cs typeface="Calibri" panose="020F0502020204030204" pitchFamily="34" charset="0"/>
              </a:rPr>
              <a:t>labour</a:t>
            </a:r>
            <a:r>
              <a:rPr lang="en-US" altLang="en-US" sz="1600" dirty="0">
                <a:latin typeface="DM Sans" pitchFamily="2" charset="77"/>
                <a:ea typeface="Times New Roman" panose="02020603050405020304" pitchFamily="18" charset="0"/>
                <a:cs typeface="Calibri" panose="020F0502020204030204" pitchFamily="34" charset="0"/>
              </a:rPr>
              <a:t> mobility pathways for skilled and medium-skilled sectors  (i.e. linking GCC regional employment sites like </a:t>
            </a:r>
            <a:r>
              <a:rPr lang="en-US" altLang="en-US" sz="1600" dirty="0" err="1">
                <a:latin typeface="DM Sans" pitchFamily="2" charset="77"/>
                <a:ea typeface="Times New Roman" panose="02020603050405020304" pitchFamily="18" charset="0"/>
                <a:cs typeface="Calibri" panose="020F0502020204030204" pitchFamily="34" charset="0"/>
              </a:rPr>
              <a:t>Bayt.com</a:t>
            </a:r>
            <a:r>
              <a:rPr lang="en-US" altLang="en-US" sz="1600" dirty="0">
                <a:latin typeface="DM Sans" pitchFamily="2" charset="77"/>
                <a:ea typeface="Times New Roman" panose="02020603050405020304" pitchFamily="18" charset="0"/>
                <a:cs typeface="Calibri" panose="020F0502020204030204" pitchFamily="34" charset="0"/>
              </a:rPr>
              <a:t> with accredited employment </a:t>
            </a:r>
            <a:r>
              <a:rPr lang="en-US" altLang="en-US" sz="1600" dirty="0" err="1">
                <a:latin typeface="DM Sans" pitchFamily="2" charset="77"/>
                <a:ea typeface="Times New Roman" panose="02020603050405020304" pitchFamily="18" charset="0"/>
                <a:cs typeface="Calibri" panose="020F0502020204030204" pitchFamily="34" charset="0"/>
              </a:rPr>
              <a:t>centres</a:t>
            </a:r>
            <a:r>
              <a:rPr lang="en-US" altLang="en-US" sz="1600" dirty="0">
                <a:latin typeface="DM Sans" pitchFamily="2" charset="77"/>
                <a:ea typeface="Times New Roman" panose="02020603050405020304" pitchFamily="18" charset="0"/>
                <a:cs typeface="Calibri" panose="020F0502020204030204" pitchFamily="34" charset="0"/>
              </a:rPr>
              <a:t> in Asian origin countries)</a:t>
            </a:r>
            <a:endParaRPr lang="en-US" altLang="en-US" sz="1400" dirty="0">
              <a:latin typeface="DM Sans" pitchFamily="2" charset="77"/>
              <a:ea typeface="Times New Roman" panose="02020603050405020304" pitchFamily="18"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9A793F93-C24E-8C70-503C-DB8C088AABA5}"/>
              </a:ext>
            </a:extLst>
          </p:cNvPr>
          <p:cNvSpPr txBox="1"/>
          <p:nvPr/>
        </p:nvSpPr>
        <p:spPr>
          <a:xfrm>
            <a:off x="1736725" y="1125538"/>
            <a:ext cx="600075" cy="622300"/>
          </a:xfrm>
          <a:prstGeom prst="rect">
            <a:avLst/>
          </a:prstGeom>
        </p:spPr>
        <p:txBody>
          <a:bodyPr wrap="square" lIns="0" tIns="0" rIns="0" bIns="0">
            <a:spAutoFit/>
          </a:bodyPr>
          <a:lstStyle/>
          <a:p>
            <a:pPr eaLnBrk="1" fontAlgn="auto" hangingPunct="1">
              <a:lnSpc>
                <a:spcPts val="5134"/>
              </a:lnSpc>
              <a:spcBef>
                <a:spcPts val="0"/>
              </a:spcBef>
              <a:spcAft>
                <a:spcPts val="0"/>
              </a:spcAft>
              <a:defRPr/>
            </a:pPr>
            <a:r>
              <a:rPr lang="en-US" sz="3600" dirty="0">
                <a:solidFill>
                  <a:schemeClr val="accent1">
                    <a:lumMod val="50000"/>
                  </a:schemeClr>
                </a:solidFill>
                <a:latin typeface="DM Sans Bold"/>
              </a:rPr>
              <a:t>01.</a:t>
            </a:r>
          </a:p>
        </p:txBody>
      </p:sp>
      <p:sp>
        <p:nvSpPr>
          <p:cNvPr id="3" name="TextBox 6">
            <a:extLst>
              <a:ext uri="{FF2B5EF4-FFF2-40B4-BE49-F238E27FC236}">
                <a16:creationId xmlns:a16="http://schemas.microsoft.com/office/drawing/2014/main" id="{52EE9A2C-C239-2AF8-2A9C-802DB3E9BC80}"/>
              </a:ext>
            </a:extLst>
          </p:cNvPr>
          <p:cNvSpPr txBox="1"/>
          <p:nvPr/>
        </p:nvSpPr>
        <p:spPr>
          <a:xfrm>
            <a:off x="2698750" y="1989138"/>
            <a:ext cx="4484688" cy="333375"/>
          </a:xfrm>
          <a:prstGeom prst="rect">
            <a:avLst/>
          </a:prstGeom>
        </p:spPr>
        <p:txBody>
          <a:bodyPr lIns="0" tIns="0" rIns="0" bIns="0">
            <a:spAutoFit/>
          </a:bodyPr>
          <a:lstStyle/>
          <a:p>
            <a:pPr eaLnBrk="1" fontAlgn="auto" hangingPunct="1">
              <a:lnSpc>
                <a:spcPts val="2567"/>
              </a:lnSpc>
              <a:spcBef>
                <a:spcPts val="0"/>
              </a:spcBef>
              <a:spcAft>
                <a:spcPts val="0"/>
              </a:spcAft>
              <a:defRPr/>
            </a:pPr>
            <a:r>
              <a:rPr lang="en-US" sz="2333" dirty="0">
                <a:solidFill>
                  <a:schemeClr val="bg2">
                    <a:lumMod val="25000"/>
                  </a:schemeClr>
                </a:solidFill>
                <a:latin typeface="DM Sans Bold"/>
              </a:rPr>
              <a:t>Research Methodology</a:t>
            </a:r>
          </a:p>
        </p:txBody>
      </p:sp>
      <p:sp>
        <p:nvSpPr>
          <p:cNvPr id="4" name="TextBox 7">
            <a:extLst>
              <a:ext uri="{FF2B5EF4-FFF2-40B4-BE49-F238E27FC236}">
                <a16:creationId xmlns:a16="http://schemas.microsoft.com/office/drawing/2014/main" id="{4AA76DE2-9EAE-8DFB-560E-E3FC55C492EC}"/>
              </a:ext>
            </a:extLst>
          </p:cNvPr>
          <p:cNvSpPr txBox="1"/>
          <p:nvPr/>
        </p:nvSpPr>
        <p:spPr>
          <a:xfrm>
            <a:off x="2698750" y="2693988"/>
            <a:ext cx="8415338" cy="1002390"/>
          </a:xfrm>
          <a:prstGeom prst="rect">
            <a:avLst/>
          </a:prstGeom>
        </p:spPr>
        <p:txBody>
          <a:bodyPr wrap="square" lIns="0" tIns="0" rIns="0" bIns="0">
            <a:spAutoFit/>
          </a:bodyPr>
          <a:lstStyle/>
          <a:p>
            <a:pPr eaLnBrk="1" fontAlgn="auto" hangingPunct="1">
              <a:lnSpc>
                <a:spcPts val="2567"/>
              </a:lnSpc>
              <a:spcBef>
                <a:spcPts val="0"/>
              </a:spcBef>
              <a:spcAft>
                <a:spcPts val="0"/>
              </a:spcAft>
              <a:defRPr/>
            </a:pPr>
            <a:r>
              <a:rPr lang="en-US" sz="2333" dirty="0">
                <a:solidFill>
                  <a:schemeClr val="bg2">
                    <a:lumMod val="25000"/>
                  </a:schemeClr>
                </a:solidFill>
                <a:latin typeface="DM Sans Bold"/>
              </a:rPr>
              <a:t>Snapshot of </a:t>
            </a:r>
            <a:r>
              <a:rPr lang="en-US" sz="2333" dirty="0" err="1">
                <a:solidFill>
                  <a:schemeClr val="bg2">
                    <a:lumMod val="25000"/>
                  </a:schemeClr>
                </a:solidFill>
                <a:latin typeface="DM Sans Bold"/>
              </a:rPr>
              <a:t>Labour</a:t>
            </a:r>
            <a:r>
              <a:rPr lang="en-US" sz="2333" dirty="0">
                <a:solidFill>
                  <a:schemeClr val="bg2">
                    <a:lumMod val="25000"/>
                  </a:schemeClr>
                </a:solidFill>
                <a:latin typeface="DM Sans Bold"/>
              </a:rPr>
              <a:t> Market Trends in Destination Countries</a:t>
            </a:r>
          </a:p>
          <a:p>
            <a:pPr eaLnBrk="1" fontAlgn="auto" hangingPunct="1">
              <a:lnSpc>
                <a:spcPts val="2567"/>
              </a:lnSpc>
              <a:spcBef>
                <a:spcPts val="0"/>
              </a:spcBef>
              <a:spcAft>
                <a:spcPts val="0"/>
              </a:spcAft>
              <a:defRPr/>
            </a:pPr>
            <a:endParaRPr lang="en-US" sz="2333" dirty="0">
              <a:solidFill>
                <a:schemeClr val="bg2">
                  <a:lumMod val="25000"/>
                </a:schemeClr>
              </a:solidFill>
              <a:latin typeface="DM Sans Bold"/>
            </a:endParaRPr>
          </a:p>
          <a:p>
            <a:pPr eaLnBrk="1" fontAlgn="auto" hangingPunct="1">
              <a:lnSpc>
                <a:spcPts val="2567"/>
              </a:lnSpc>
              <a:spcBef>
                <a:spcPts val="0"/>
              </a:spcBef>
              <a:spcAft>
                <a:spcPts val="0"/>
              </a:spcAft>
              <a:defRPr/>
            </a:pPr>
            <a:endParaRPr lang="en-US" sz="2333" dirty="0">
              <a:solidFill>
                <a:schemeClr val="bg2">
                  <a:lumMod val="25000"/>
                </a:schemeClr>
              </a:solidFill>
              <a:latin typeface="DM Sans Bold"/>
            </a:endParaRPr>
          </a:p>
        </p:txBody>
      </p:sp>
      <p:sp>
        <p:nvSpPr>
          <p:cNvPr id="5" name="TextBox 4">
            <a:extLst>
              <a:ext uri="{FF2B5EF4-FFF2-40B4-BE49-F238E27FC236}">
                <a16:creationId xmlns:a16="http://schemas.microsoft.com/office/drawing/2014/main" id="{86325371-0D35-D6F9-AA90-889F32536505}"/>
              </a:ext>
            </a:extLst>
          </p:cNvPr>
          <p:cNvSpPr txBox="1"/>
          <p:nvPr/>
        </p:nvSpPr>
        <p:spPr>
          <a:xfrm>
            <a:off x="1685925" y="1816100"/>
            <a:ext cx="1025525" cy="612775"/>
          </a:xfrm>
          <a:prstGeom prst="rect">
            <a:avLst/>
          </a:prstGeom>
        </p:spPr>
        <p:txBody>
          <a:bodyPr lIns="0" tIns="0" rIns="0" bIns="0">
            <a:spAutoFit/>
          </a:bodyPr>
          <a:lstStyle/>
          <a:p>
            <a:pPr eaLnBrk="1" fontAlgn="auto" hangingPunct="1">
              <a:lnSpc>
                <a:spcPts val="5134"/>
              </a:lnSpc>
              <a:spcBef>
                <a:spcPts val="0"/>
              </a:spcBef>
              <a:spcAft>
                <a:spcPts val="0"/>
              </a:spcAft>
              <a:defRPr/>
            </a:pPr>
            <a:r>
              <a:rPr lang="en-US" sz="3600" dirty="0">
                <a:solidFill>
                  <a:schemeClr val="accent1">
                    <a:lumMod val="50000"/>
                  </a:schemeClr>
                </a:solidFill>
                <a:latin typeface="DM Sans Bold"/>
              </a:rPr>
              <a:t>02.</a:t>
            </a:r>
          </a:p>
        </p:txBody>
      </p:sp>
      <p:sp>
        <p:nvSpPr>
          <p:cNvPr id="6" name="TextBox 4">
            <a:extLst>
              <a:ext uri="{FF2B5EF4-FFF2-40B4-BE49-F238E27FC236}">
                <a16:creationId xmlns:a16="http://schemas.microsoft.com/office/drawing/2014/main" id="{2A0BA064-A66F-8A15-05BC-A13136DC284F}"/>
              </a:ext>
            </a:extLst>
          </p:cNvPr>
          <p:cNvSpPr txBox="1"/>
          <p:nvPr/>
        </p:nvSpPr>
        <p:spPr>
          <a:xfrm>
            <a:off x="1673225" y="2500313"/>
            <a:ext cx="1025525" cy="612775"/>
          </a:xfrm>
          <a:prstGeom prst="rect">
            <a:avLst/>
          </a:prstGeom>
        </p:spPr>
        <p:txBody>
          <a:bodyPr lIns="0" tIns="0" rIns="0" bIns="0">
            <a:spAutoFit/>
          </a:bodyPr>
          <a:lstStyle/>
          <a:p>
            <a:pPr eaLnBrk="1" fontAlgn="auto" hangingPunct="1">
              <a:lnSpc>
                <a:spcPts val="5134"/>
              </a:lnSpc>
              <a:spcBef>
                <a:spcPts val="0"/>
              </a:spcBef>
              <a:spcAft>
                <a:spcPts val="0"/>
              </a:spcAft>
              <a:defRPr/>
            </a:pPr>
            <a:r>
              <a:rPr lang="en-US" sz="3600" dirty="0">
                <a:solidFill>
                  <a:schemeClr val="accent1">
                    <a:lumMod val="50000"/>
                  </a:schemeClr>
                </a:solidFill>
                <a:latin typeface="DM Sans Bold"/>
              </a:rPr>
              <a:t>03.</a:t>
            </a:r>
          </a:p>
        </p:txBody>
      </p:sp>
      <p:sp>
        <p:nvSpPr>
          <p:cNvPr id="7" name="TextBox 4">
            <a:extLst>
              <a:ext uri="{FF2B5EF4-FFF2-40B4-BE49-F238E27FC236}">
                <a16:creationId xmlns:a16="http://schemas.microsoft.com/office/drawing/2014/main" id="{4E8D982C-9F2E-53EC-F713-DB06F7F9A2EF}"/>
              </a:ext>
            </a:extLst>
          </p:cNvPr>
          <p:cNvSpPr txBox="1"/>
          <p:nvPr/>
        </p:nvSpPr>
        <p:spPr>
          <a:xfrm>
            <a:off x="1673225" y="3182938"/>
            <a:ext cx="1025525" cy="612775"/>
          </a:xfrm>
          <a:prstGeom prst="rect">
            <a:avLst/>
          </a:prstGeom>
        </p:spPr>
        <p:txBody>
          <a:bodyPr lIns="0" tIns="0" rIns="0" bIns="0">
            <a:spAutoFit/>
          </a:bodyPr>
          <a:lstStyle/>
          <a:p>
            <a:pPr eaLnBrk="1" fontAlgn="auto" hangingPunct="1">
              <a:lnSpc>
                <a:spcPts val="5134"/>
              </a:lnSpc>
              <a:spcBef>
                <a:spcPts val="0"/>
              </a:spcBef>
              <a:spcAft>
                <a:spcPts val="0"/>
              </a:spcAft>
              <a:defRPr/>
            </a:pPr>
            <a:r>
              <a:rPr lang="en-US" sz="3600" dirty="0">
                <a:solidFill>
                  <a:schemeClr val="accent1">
                    <a:lumMod val="50000"/>
                  </a:schemeClr>
                </a:solidFill>
                <a:latin typeface="DM Sans Bold"/>
              </a:rPr>
              <a:t>04.</a:t>
            </a:r>
          </a:p>
        </p:txBody>
      </p:sp>
      <p:sp>
        <p:nvSpPr>
          <p:cNvPr id="8" name="TextBox 4">
            <a:extLst>
              <a:ext uri="{FF2B5EF4-FFF2-40B4-BE49-F238E27FC236}">
                <a16:creationId xmlns:a16="http://schemas.microsoft.com/office/drawing/2014/main" id="{9DEB2B69-E1FA-A78E-959F-E0F54A7820F8}"/>
              </a:ext>
            </a:extLst>
          </p:cNvPr>
          <p:cNvSpPr txBox="1"/>
          <p:nvPr/>
        </p:nvSpPr>
        <p:spPr>
          <a:xfrm>
            <a:off x="1673225" y="3867150"/>
            <a:ext cx="1025525" cy="612775"/>
          </a:xfrm>
          <a:prstGeom prst="rect">
            <a:avLst/>
          </a:prstGeom>
        </p:spPr>
        <p:txBody>
          <a:bodyPr lIns="0" tIns="0" rIns="0" bIns="0">
            <a:spAutoFit/>
          </a:bodyPr>
          <a:lstStyle/>
          <a:p>
            <a:pPr eaLnBrk="1" fontAlgn="auto" hangingPunct="1">
              <a:lnSpc>
                <a:spcPts val="5134"/>
              </a:lnSpc>
              <a:spcBef>
                <a:spcPts val="0"/>
              </a:spcBef>
              <a:spcAft>
                <a:spcPts val="0"/>
              </a:spcAft>
              <a:defRPr/>
            </a:pPr>
            <a:r>
              <a:rPr lang="en-US" sz="3600" dirty="0">
                <a:solidFill>
                  <a:schemeClr val="accent1">
                    <a:lumMod val="50000"/>
                  </a:schemeClr>
                </a:solidFill>
                <a:latin typeface="DM Sans Bold"/>
              </a:rPr>
              <a:t>05.</a:t>
            </a:r>
          </a:p>
        </p:txBody>
      </p:sp>
      <p:sp>
        <p:nvSpPr>
          <p:cNvPr id="9" name="TextBox 4">
            <a:extLst>
              <a:ext uri="{FF2B5EF4-FFF2-40B4-BE49-F238E27FC236}">
                <a16:creationId xmlns:a16="http://schemas.microsoft.com/office/drawing/2014/main" id="{07CBFAE1-DEC1-1FFA-A7DF-D1434101204E}"/>
              </a:ext>
            </a:extLst>
          </p:cNvPr>
          <p:cNvSpPr txBox="1"/>
          <p:nvPr/>
        </p:nvSpPr>
        <p:spPr>
          <a:xfrm>
            <a:off x="1673225" y="4551363"/>
            <a:ext cx="1025525" cy="611187"/>
          </a:xfrm>
          <a:prstGeom prst="rect">
            <a:avLst/>
          </a:prstGeom>
        </p:spPr>
        <p:txBody>
          <a:bodyPr lIns="0" tIns="0" rIns="0" bIns="0">
            <a:spAutoFit/>
          </a:bodyPr>
          <a:lstStyle/>
          <a:p>
            <a:pPr eaLnBrk="1" fontAlgn="auto" hangingPunct="1">
              <a:lnSpc>
                <a:spcPts val="5134"/>
              </a:lnSpc>
              <a:spcBef>
                <a:spcPts val="0"/>
              </a:spcBef>
              <a:spcAft>
                <a:spcPts val="0"/>
              </a:spcAft>
              <a:defRPr/>
            </a:pPr>
            <a:r>
              <a:rPr lang="en-US" sz="3600" dirty="0">
                <a:solidFill>
                  <a:schemeClr val="accent1">
                    <a:lumMod val="50000"/>
                  </a:schemeClr>
                </a:solidFill>
                <a:latin typeface="DM Sans Bold"/>
              </a:rPr>
              <a:t>06.</a:t>
            </a:r>
          </a:p>
        </p:txBody>
      </p:sp>
      <p:sp>
        <p:nvSpPr>
          <p:cNvPr id="10" name="TextBox 7">
            <a:extLst>
              <a:ext uri="{FF2B5EF4-FFF2-40B4-BE49-F238E27FC236}">
                <a16:creationId xmlns:a16="http://schemas.microsoft.com/office/drawing/2014/main" id="{5151FED6-589B-B8A5-2959-7C38A6B2FEB0}"/>
              </a:ext>
            </a:extLst>
          </p:cNvPr>
          <p:cNvSpPr txBox="1"/>
          <p:nvPr/>
        </p:nvSpPr>
        <p:spPr>
          <a:xfrm>
            <a:off x="2698750" y="3375025"/>
            <a:ext cx="7431088" cy="333375"/>
          </a:xfrm>
          <a:prstGeom prst="rect">
            <a:avLst/>
          </a:prstGeom>
        </p:spPr>
        <p:txBody>
          <a:bodyPr lIns="0" tIns="0" rIns="0" bIns="0">
            <a:spAutoFit/>
          </a:bodyPr>
          <a:lstStyle>
            <a:defPPr>
              <a:defRPr lang="en-US"/>
            </a:defPPr>
            <a:lvl1pPr>
              <a:lnSpc>
                <a:spcPts val="2567"/>
              </a:lnSpc>
              <a:defRPr sz="2333">
                <a:solidFill>
                  <a:srgbClr val="737373"/>
                </a:solidFill>
                <a:latin typeface="DM Sans Bold"/>
              </a:defRPr>
            </a:lvl1pPr>
          </a:lstStyle>
          <a:p>
            <a:pPr eaLnBrk="1" fontAlgn="auto" hangingPunct="1">
              <a:spcBef>
                <a:spcPts val="0"/>
              </a:spcBef>
              <a:spcAft>
                <a:spcPts val="0"/>
              </a:spcAft>
              <a:defRPr/>
            </a:pPr>
            <a:r>
              <a:rPr lang="en-US" dirty="0">
                <a:solidFill>
                  <a:schemeClr val="bg2">
                    <a:lumMod val="25000"/>
                  </a:schemeClr>
                </a:solidFill>
              </a:rPr>
              <a:t>Matching the GCC </a:t>
            </a:r>
            <a:r>
              <a:rPr lang="en-US" dirty="0" err="1">
                <a:solidFill>
                  <a:schemeClr val="bg2">
                    <a:lumMod val="25000"/>
                  </a:schemeClr>
                </a:solidFill>
              </a:rPr>
              <a:t>Labo</a:t>
            </a:r>
            <a:r>
              <a:rPr lang="en-US" dirty="0" err="1">
                <a:solidFill>
                  <a:schemeClr val="tx1"/>
                </a:solidFill>
              </a:rPr>
              <a:t>u</a:t>
            </a:r>
            <a:r>
              <a:rPr lang="en-US" dirty="0" err="1">
                <a:solidFill>
                  <a:schemeClr val="bg2">
                    <a:lumMod val="25000"/>
                  </a:schemeClr>
                </a:solidFill>
              </a:rPr>
              <a:t>r</a:t>
            </a:r>
            <a:r>
              <a:rPr lang="en-US" dirty="0">
                <a:solidFill>
                  <a:schemeClr val="bg2">
                    <a:lumMod val="25000"/>
                  </a:schemeClr>
                </a:solidFill>
              </a:rPr>
              <a:t> Demand: Skill Initiatives</a:t>
            </a:r>
          </a:p>
        </p:txBody>
      </p:sp>
      <p:sp>
        <p:nvSpPr>
          <p:cNvPr id="11" name="TextBox 7">
            <a:extLst>
              <a:ext uri="{FF2B5EF4-FFF2-40B4-BE49-F238E27FC236}">
                <a16:creationId xmlns:a16="http://schemas.microsoft.com/office/drawing/2014/main" id="{FE06E6C7-13BD-C36A-486B-4495DDF83AA3}"/>
              </a:ext>
            </a:extLst>
          </p:cNvPr>
          <p:cNvSpPr txBox="1"/>
          <p:nvPr/>
        </p:nvSpPr>
        <p:spPr>
          <a:xfrm>
            <a:off x="2698750" y="3909483"/>
            <a:ext cx="7431088" cy="666750"/>
          </a:xfrm>
          <a:prstGeom prst="rect">
            <a:avLst/>
          </a:prstGeom>
        </p:spPr>
        <p:txBody>
          <a:bodyPr lIns="0" tIns="0" rIns="0" bIns="0">
            <a:spAutoFit/>
          </a:bodyPr>
          <a:lstStyle>
            <a:defPPr>
              <a:defRPr lang="en-US"/>
            </a:defPPr>
            <a:lvl1pPr>
              <a:lnSpc>
                <a:spcPts val="2567"/>
              </a:lnSpc>
              <a:defRPr sz="2333">
                <a:solidFill>
                  <a:srgbClr val="737373"/>
                </a:solidFill>
                <a:latin typeface="DM Sans Bold"/>
              </a:defRPr>
            </a:lvl1pPr>
          </a:lstStyle>
          <a:p>
            <a:pPr eaLnBrk="1" fontAlgn="auto" hangingPunct="1">
              <a:spcBef>
                <a:spcPts val="0"/>
              </a:spcBef>
              <a:spcAft>
                <a:spcPts val="0"/>
              </a:spcAft>
              <a:defRPr/>
            </a:pPr>
            <a:r>
              <a:rPr lang="en-US" dirty="0">
                <a:solidFill>
                  <a:schemeClr val="bg2">
                    <a:lumMod val="25000"/>
                  </a:schemeClr>
                </a:solidFill>
              </a:rPr>
              <a:t>Matching the Supply and Demand: Skills Recognition of Migrant Workers</a:t>
            </a:r>
          </a:p>
        </p:txBody>
      </p:sp>
      <p:sp>
        <p:nvSpPr>
          <p:cNvPr id="12" name="TextBox 7">
            <a:extLst>
              <a:ext uri="{FF2B5EF4-FFF2-40B4-BE49-F238E27FC236}">
                <a16:creationId xmlns:a16="http://schemas.microsoft.com/office/drawing/2014/main" id="{0C5D641A-31FA-A332-3CB2-4323C8338E6A}"/>
              </a:ext>
            </a:extLst>
          </p:cNvPr>
          <p:cNvSpPr txBox="1"/>
          <p:nvPr/>
        </p:nvSpPr>
        <p:spPr>
          <a:xfrm>
            <a:off x="2711450" y="5381625"/>
            <a:ext cx="7431088" cy="333375"/>
          </a:xfrm>
          <a:prstGeom prst="rect">
            <a:avLst/>
          </a:prstGeom>
        </p:spPr>
        <p:txBody>
          <a:bodyPr lIns="0" tIns="0" rIns="0" bIns="0">
            <a:spAutoFit/>
          </a:bodyPr>
          <a:lstStyle>
            <a:defPPr>
              <a:defRPr lang="en-US"/>
            </a:defPPr>
            <a:lvl1pPr>
              <a:lnSpc>
                <a:spcPts val="2567"/>
              </a:lnSpc>
              <a:defRPr sz="2333">
                <a:solidFill>
                  <a:srgbClr val="737373"/>
                </a:solidFill>
                <a:latin typeface="DM Sans Bold"/>
              </a:defRPr>
            </a:lvl1pPr>
          </a:lstStyle>
          <a:p>
            <a:pPr eaLnBrk="1" fontAlgn="auto" hangingPunct="1">
              <a:spcBef>
                <a:spcPts val="0"/>
              </a:spcBef>
              <a:spcAft>
                <a:spcPts val="0"/>
              </a:spcAft>
              <a:defRPr/>
            </a:pPr>
            <a:r>
              <a:rPr lang="en-US" dirty="0">
                <a:solidFill>
                  <a:schemeClr val="bg2">
                    <a:lumMod val="25000"/>
                  </a:schemeClr>
                </a:solidFill>
              </a:rPr>
              <a:t>Conclusion</a:t>
            </a:r>
          </a:p>
        </p:txBody>
      </p:sp>
      <p:sp>
        <p:nvSpPr>
          <p:cNvPr id="13" name="TextBox 7">
            <a:extLst>
              <a:ext uri="{FF2B5EF4-FFF2-40B4-BE49-F238E27FC236}">
                <a16:creationId xmlns:a16="http://schemas.microsoft.com/office/drawing/2014/main" id="{4BB93086-DB4A-491B-F134-96B80B9A6855}"/>
              </a:ext>
            </a:extLst>
          </p:cNvPr>
          <p:cNvSpPr txBox="1"/>
          <p:nvPr/>
        </p:nvSpPr>
        <p:spPr>
          <a:xfrm>
            <a:off x="2698750" y="6019800"/>
            <a:ext cx="7431088" cy="333375"/>
          </a:xfrm>
          <a:prstGeom prst="rect">
            <a:avLst/>
          </a:prstGeom>
        </p:spPr>
        <p:txBody>
          <a:bodyPr lIns="0" tIns="0" rIns="0" bIns="0">
            <a:spAutoFit/>
          </a:bodyPr>
          <a:lstStyle>
            <a:defPPr>
              <a:defRPr lang="en-US"/>
            </a:defPPr>
            <a:lvl1pPr>
              <a:lnSpc>
                <a:spcPts val="2567"/>
              </a:lnSpc>
              <a:defRPr sz="2333">
                <a:solidFill>
                  <a:srgbClr val="737373"/>
                </a:solidFill>
                <a:latin typeface="DM Sans Bold"/>
              </a:defRPr>
            </a:lvl1pPr>
          </a:lstStyle>
          <a:p>
            <a:pPr eaLnBrk="1" fontAlgn="auto" hangingPunct="1">
              <a:spcBef>
                <a:spcPts val="0"/>
              </a:spcBef>
              <a:spcAft>
                <a:spcPts val="0"/>
              </a:spcAft>
              <a:defRPr/>
            </a:pPr>
            <a:r>
              <a:rPr lang="en-US" dirty="0">
                <a:solidFill>
                  <a:schemeClr val="bg2">
                    <a:lumMod val="25000"/>
                  </a:schemeClr>
                </a:solidFill>
              </a:rPr>
              <a:t>Policy Recommendations </a:t>
            </a:r>
          </a:p>
        </p:txBody>
      </p:sp>
      <p:sp>
        <p:nvSpPr>
          <p:cNvPr id="14" name="TextBox 3">
            <a:extLst>
              <a:ext uri="{FF2B5EF4-FFF2-40B4-BE49-F238E27FC236}">
                <a16:creationId xmlns:a16="http://schemas.microsoft.com/office/drawing/2014/main" id="{F8F127E4-84D0-DC39-1246-B9E0420EF507}"/>
              </a:ext>
            </a:extLst>
          </p:cNvPr>
          <p:cNvSpPr txBox="1"/>
          <p:nvPr/>
        </p:nvSpPr>
        <p:spPr>
          <a:xfrm>
            <a:off x="7448550" y="492125"/>
            <a:ext cx="3665538" cy="704850"/>
          </a:xfrm>
          <a:prstGeom prst="rect">
            <a:avLst/>
          </a:prstGeom>
        </p:spPr>
        <p:txBody>
          <a:bodyPr lIns="0" tIns="0" rIns="0" bIns="0">
            <a:spAutoFit/>
          </a:bodyPr>
          <a:lstStyle/>
          <a:p>
            <a:pPr algn="r" eaLnBrk="1" fontAlgn="auto" hangingPunct="1">
              <a:lnSpc>
                <a:spcPts val="5500"/>
              </a:lnSpc>
              <a:spcBef>
                <a:spcPts val="0"/>
              </a:spcBef>
              <a:spcAft>
                <a:spcPts val="0"/>
              </a:spcAft>
              <a:defRPr/>
            </a:pPr>
            <a:r>
              <a:rPr lang="en-US" sz="4800" dirty="0">
                <a:solidFill>
                  <a:schemeClr val="accent1">
                    <a:lumMod val="50000"/>
                  </a:schemeClr>
                </a:solidFill>
                <a:latin typeface="DM Sans Bold"/>
              </a:rPr>
              <a:t>OUTLINE</a:t>
            </a:r>
          </a:p>
        </p:txBody>
      </p:sp>
      <p:sp>
        <p:nvSpPr>
          <p:cNvPr id="16" name="TextBox 4">
            <a:extLst>
              <a:ext uri="{FF2B5EF4-FFF2-40B4-BE49-F238E27FC236}">
                <a16:creationId xmlns:a16="http://schemas.microsoft.com/office/drawing/2014/main" id="{C50E29B3-01E8-D7F8-D25C-72650EE34CA2}"/>
              </a:ext>
            </a:extLst>
          </p:cNvPr>
          <p:cNvSpPr txBox="1"/>
          <p:nvPr/>
        </p:nvSpPr>
        <p:spPr>
          <a:xfrm>
            <a:off x="1673225" y="5175250"/>
            <a:ext cx="1025525" cy="611188"/>
          </a:xfrm>
          <a:prstGeom prst="rect">
            <a:avLst/>
          </a:prstGeom>
        </p:spPr>
        <p:txBody>
          <a:bodyPr lIns="0" tIns="0" rIns="0" bIns="0">
            <a:spAutoFit/>
          </a:bodyPr>
          <a:lstStyle/>
          <a:p>
            <a:pPr eaLnBrk="1" fontAlgn="auto" hangingPunct="1">
              <a:lnSpc>
                <a:spcPts val="5134"/>
              </a:lnSpc>
              <a:spcBef>
                <a:spcPts val="0"/>
              </a:spcBef>
              <a:spcAft>
                <a:spcPts val="0"/>
              </a:spcAft>
              <a:defRPr/>
            </a:pPr>
            <a:r>
              <a:rPr lang="en-US" sz="3600" dirty="0">
                <a:solidFill>
                  <a:schemeClr val="accent1">
                    <a:lumMod val="50000"/>
                  </a:schemeClr>
                </a:solidFill>
                <a:latin typeface="DM Sans Bold"/>
              </a:rPr>
              <a:t>07.</a:t>
            </a:r>
          </a:p>
        </p:txBody>
      </p:sp>
      <p:sp>
        <p:nvSpPr>
          <p:cNvPr id="17" name="TextBox 6">
            <a:extLst>
              <a:ext uri="{FF2B5EF4-FFF2-40B4-BE49-F238E27FC236}">
                <a16:creationId xmlns:a16="http://schemas.microsoft.com/office/drawing/2014/main" id="{93F2A05B-CE32-B6BF-B598-76A5FD7DBB67}"/>
              </a:ext>
            </a:extLst>
          </p:cNvPr>
          <p:cNvSpPr txBox="1"/>
          <p:nvPr/>
        </p:nvSpPr>
        <p:spPr>
          <a:xfrm>
            <a:off x="2698750" y="1306513"/>
            <a:ext cx="4497388" cy="333375"/>
          </a:xfrm>
          <a:prstGeom prst="rect">
            <a:avLst/>
          </a:prstGeom>
        </p:spPr>
        <p:txBody>
          <a:bodyPr lIns="0" tIns="0" rIns="0" bIns="0">
            <a:spAutoFit/>
          </a:bodyPr>
          <a:lstStyle/>
          <a:p>
            <a:pPr eaLnBrk="1" fontAlgn="auto" hangingPunct="1">
              <a:lnSpc>
                <a:spcPts val="2567"/>
              </a:lnSpc>
              <a:spcBef>
                <a:spcPts val="0"/>
              </a:spcBef>
              <a:spcAft>
                <a:spcPts val="0"/>
              </a:spcAft>
              <a:defRPr/>
            </a:pPr>
            <a:r>
              <a:rPr lang="en-US" sz="2333" dirty="0">
                <a:solidFill>
                  <a:schemeClr val="bg2">
                    <a:lumMod val="25000"/>
                  </a:schemeClr>
                </a:solidFill>
                <a:latin typeface="DM Sans Bold"/>
              </a:rPr>
              <a:t>Context and Key Questions</a:t>
            </a:r>
          </a:p>
        </p:txBody>
      </p:sp>
      <p:sp>
        <p:nvSpPr>
          <p:cNvPr id="18" name="TextBox 4">
            <a:extLst>
              <a:ext uri="{FF2B5EF4-FFF2-40B4-BE49-F238E27FC236}">
                <a16:creationId xmlns:a16="http://schemas.microsoft.com/office/drawing/2014/main" id="{1C1726A5-4D78-C73A-E1DA-1D13B2427192}"/>
              </a:ext>
            </a:extLst>
          </p:cNvPr>
          <p:cNvSpPr txBox="1"/>
          <p:nvPr/>
        </p:nvSpPr>
        <p:spPr>
          <a:xfrm>
            <a:off x="1685925" y="5857875"/>
            <a:ext cx="1025525" cy="654050"/>
          </a:xfrm>
          <a:prstGeom prst="rect">
            <a:avLst/>
          </a:prstGeom>
        </p:spPr>
        <p:txBody>
          <a:bodyPr lIns="0" tIns="0" rIns="0" bIns="0">
            <a:spAutoFit/>
          </a:bodyPr>
          <a:lstStyle/>
          <a:p>
            <a:pPr eaLnBrk="1" fontAlgn="auto" hangingPunct="1">
              <a:lnSpc>
                <a:spcPts val="5134"/>
              </a:lnSpc>
              <a:spcBef>
                <a:spcPts val="0"/>
              </a:spcBef>
              <a:spcAft>
                <a:spcPts val="0"/>
              </a:spcAft>
              <a:defRPr/>
            </a:pPr>
            <a:r>
              <a:rPr lang="en-US" sz="3600" dirty="0">
                <a:solidFill>
                  <a:schemeClr val="accent1">
                    <a:lumMod val="50000"/>
                  </a:schemeClr>
                </a:solidFill>
                <a:latin typeface="DM Sans Bold"/>
              </a:rPr>
              <a:t>08.</a:t>
            </a:r>
          </a:p>
        </p:txBody>
      </p:sp>
      <p:sp>
        <p:nvSpPr>
          <p:cNvPr id="19" name="TextBox 7">
            <a:extLst>
              <a:ext uri="{FF2B5EF4-FFF2-40B4-BE49-F238E27FC236}">
                <a16:creationId xmlns:a16="http://schemas.microsoft.com/office/drawing/2014/main" id="{A65C6603-A775-6E7D-5A76-83697A0718B5}"/>
              </a:ext>
            </a:extLst>
          </p:cNvPr>
          <p:cNvSpPr txBox="1"/>
          <p:nvPr/>
        </p:nvSpPr>
        <p:spPr>
          <a:xfrm>
            <a:off x="2698750" y="4751388"/>
            <a:ext cx="8680450" cy="333375"/>
          </a:xfrm>
          <a:prstGeom prst="rect">
            <a:avLst/>
          </a:prstGeom>
        </p:spPr>
        <p:txBody>
          <a:bodyPr wrap="square" lIns="0" tIns="0" rIns="0" bIns="0">
            <a:spAutoFit/>
          </a:bodyPr>
          <a:lstStyle>
            <a:defPPr>
              <a:defRPr lang="en-US"/>
            </a:defPPr>
            <a:lvl1pPr>
              <a:lnSpc>
                <a:spcPts val="2567"/>
              </a:lnSpc>
              <a:defRPr sz="2333">
                <a:solidFill>
                  <a:srgbClr val="737373"/>
                </a:solidFill>
                <a:latin typeface="DM Sans Bold"/>
              </a:defRPr>
            </a:lvl1pPr>
          </a:lstStyle>
          <a:p>
            <a:pPr eaLnBrk="1" fontAlgn="auto" hangingPunct="1">
              <a:spcBef>
                <a:spcPts val="0"/>
              </a:spcBef>
              <a:spcAft>
                <a:spcPts val="0"/>
              </a:spcAft>
              <a:defRPr/>
            </a:pPr>
            <a:r>
              <a:rPr lang="en-US" dirty="0">
                <a:solidFill>
                  <a:schemeClr val="bg2">
                    <a:lumMod val="25000"/>
                  </a:schemeClr>
                </a:solidFill>
              </a:rPr>
              <a:t>Emerging Best Practices in the Asia-GCC Migration Corridor</a:t>
            </a:r>
          </a:p>
        </p:txBody>
      </p:sp>
      <p:pic>
        <p:nvPicPr>
          <p:cNvPr id="15378" name="Picture 20">
            <a:extLst>
              <a:ext uri="{FF2B5EF4-FFF2-40B4-BE49-F238E27FC236}">
                <a16:creationId xmlns:a16="http://schemas.microsoft.com/office/drawing/2014/main" id="{2205F11A-96F8-7100-B795-5EDDD8309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179388"/>
            <a:ext cx="11318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ABBE08F7-B04D-A7B0-8BBF-321110968D3E}"/>
              </a:ext>
            </a:extLst>
          </p:cNvPr>
          <p:cNvSpPr txBox="1"/>
          <p:nvPr/>
        </p:nvSpPr>
        <p:spPr>
          <a:xfrm>
            <a:off x="7448550" y="463550"/>
            <a:ext cx="3665538" cy="704850"/>
          </a:xfrm>
          <a:prstGeom prst="rect">
            <a:avLst/>
          </a:prstGeom>
        </p:spPr>
        <p:txBody>
          <a:bodyPr lIns="0" tIns="0" rIns="0" bIns="0">
            <a:spAutoFit/>
          </a:bodyPr>
          <a:lstStyle/>
          <a:p>
            <a:pPr algn="r" eaLnBrk="1" fontAlgn="auto" hangingPunct="1">
              <a:lnSpc>
                <a:spcPts val="5500"/>
              </a:lnSpc>
              <a:spcBef>
                <a:spcPts val="0"/>
              </a:spcBef>
              <a:spcAft>
                <a:spcPts val="0"/>
              </a:spcAft>
              <a:defRPr/>
            </a:pPr>
            <a:r>
              <a:rPr lang="en-US" sz="4800" dirty="0">
                <a:solidFill>
                  <a:schemeClr val="accent1">
                    <a:lumMod val="50000"/>
                  </a:schemeClr>
                </a:solidFill>
                <a:latin typeface="DM Sans Bold"/>
              </a:rPr>
              <a:t>CONTEXT</a:t>
            </a:r>
          </a:p>
        </p:txBody>
      </p:sp>
      <p:grpSp>
        <p:nvGrpSpPr>
          <p:cNvPr id="16386" name="Group 8">
            <a:extLst>
              <a:ext uri="{FF2B5EF4-FFF2-40B4-BE49-F238E27FC236}">
                <a16:creationId xmlns:a16="http://schemas.microsoft.com/office/drawing/2014/main" id="{644D6067-EDB0-CF0C-8CF2-97F9A7B7FC67}"/>
              </a:ext>
            </a:extLst>
          </p:cNvPr>
          <p:cNvGrpSpPr>
            <a:grpSpLocks/>
          </p:cNvGrpSpPr>
          <p:nvPr/>
        </p:nvGrpSpPr>
        <p:grpSpPr bwMode="auto">
          <a:xfrm>
            <a:off x="631825" y="1027113"/>
            <a:ext cx="3324225" cy="1736725"/>
            <a:chOff x="0" y="0"/>
            <a:chExt cx="1302599" cy="687695"/>
          </a:xfrm>
        </p:grpSpPr>
        <p:sp>
          <p:nvSpPr>
            <p:cNvPr id="16400" name="Freeform 9">
              <a:extLst>
                <a:ext uri="{FF2B5EF4-FFF2-40B4-BE49-F238E27FC236}">
                  <a16:creationId xmlns:a16="http://schemas.microsoft.com/office/drawing/2014/main" id="{6693CB99-D8FF-4AF4-F08F-BEB8061F8734}"/>
                </a:ext>
              </a:extLst>
            </p:cNvPr>
            <p:cNvSpPr>
              <a:spLocks/>
            </p:cNvSpPr>
            <p:nvPr/>
          </p:nvSpPr>
          <p:spPr bwMode="auto">
            <a:xfrm>
              <a:off x="0" y="0"/>
              <a:ext cx="1302599" cy="687695"/>
            </a:xfrm>
            <a:custGeom>
              <a:avLst/>
              <a:gdLst>
                <a:gd name="T0" fmla="*/ 129092 w 1302599"/>
                <a:gd name="T1" fmla="*/ 0 h 687695"/>
                <a:gd name="T2" fmla="*/ 1173507 w 1302599"/>
                <a:gd name="T3" fmla="*/ 0 h 687695"/>
                <a:gd name="T4" fmla="*/ 1302599 w 1302599"/>
                <a:gd name="T5" fmla="*/ 129092 h 687695"/>
                <a:gd name="T6" fmla="*/ 1302599 w 1302599"/>
                <a:gd name="T7" fmla="*/ 558603 h 687695"/>
                <a:gd name="T8" fmla="*/ 1173507 w 1302599"/>
                <a:gd name="T9" fmla="*/ 687695 h 687695"/>
                <a:gd name="T10" fmla="*/ 129092 w 1302599"/>
                <a:gd name="T11" fmla="*/ 687695 h 687695"/>
                <a:gd name="T12" fmla="*/ 0 w 1302599"/>
                <a:gd name="T13" fmla="*/ 558603 h 687695"/>
                <a:gd name="T14" fmla="*/ 0 w 1302599"/>
                <a:gd name="T15" fmla="*/ 129092 h 687695"/>
                <a:gd name="T16" fmla="*/ 129092 w 1302599"/>
                <a:gd name="T17" fmla="*/ 0 h 6876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2599" h="687695">
                  <a:moveTo>
                    <a:pt x="129092" y="0"/>
                  </a:moveTo>
                  <a:lnTo>
                    <a:pt x="1173507" y="0"/>
                  </a:lnTo>
                  <a:cubicBezTo>
                    <a:pt x="1244803" y="0"/>
                    <a:pt x="1302599" y="57797"/>
                    <a:pt x="1302599" y="129092"/>
                  </a:cubicBezTo>
                  <a:lnTo>
                    <a:pt x="1302599" y="558603"/>
                  </a:lnTo>
                  <a:cubicBezTo>
                    <a:pt x="1302599" y="629899"/>
                    <a:pt x="1244803" y="687695"/>
                    <a:pt x="1173507" y="687695"/>
                  </a:cubicBezTo>
                  <a:lnTo>
                    <a:pt x="129092" y="687695"/>
                  </a:lnTo>
                  <a:cubicBezTo>
                    <a:pt x="57797" y="687695"/>
                    <a:pt x="0" y="629899"/>
                    <a:pt x="0" y="558603"/>
                  </a:cubicBezTo>
                  <a:lnTo>
                    <a:pt x="0" y="129092"/>
                  </a:lnTo>
                  <a:cubicBezTo>
                    <a:pt x="0" y="57797"/>
                    <a:pt x="57797" y="0"/>
                    <a:pt x="129092" y="0"/>
                  </a:cubicBezTo>
                  <a:close/>
                </a:path>
              </a:pathLst>
            </a:custGeom>
            <a:solidFill>
              <a:srgbClr val="8CA9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1" name="TextBox 10">
              <a:extLst>
                <a:ext uri="{FF2B5EF4-FFF2-40B4-BE49-F238E27FC236}">
                  <a16:creationId xmlns:a16="http://schemas.microsoft.com/office/drawing/2014/main" id="{D7CDA601-29F2-2C02-9D2A-8A7EAA48C04A}"/>
                </a:ext>
              </a:extLst>
            </p:cNvPr>
            <p:cNvSpPr txBox="1">
              <a:spLocks noChangeArrowheads="1"/>
            </p:cNvSpPr>
            <p:nvPr/>
          </p:nvSpPr>
          <p:spPr bwMode="auto">
            <a:xfrm>
              <a:off x="0" y="-57150"/>
              <a:ext cx="1302599" cy="74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2663"/>
                </a:lnSpc>
                <a:spcBef>
                  <a:spcPct val="0"/>
                </a:spcBef>
                <a:buFontTx/>
                <a:buNone/>
              </a:pPr>
              <a:endParaRPr lang="en-US" altLang="en-US" sz="1800"/>
            </a:p>
          </p:txBody>
        </p:sp>
      </p:grpSp>
      <p:sp>
        <p:nvSpPr>
          <p:cNvPr id="16387" name="TextBox 24">
            <a:extLst>
              <a:ext uri="{FF2B5EF4-FFF2-40B4-BE49-F238E27FC236}">
                <a16:creationId xmlns:a16="http://schemas.microsoft.com/office/drawing/2014/main" id="{392D4E05-676F-3450-669E-4CA80006384F}"/>
              </a:ext>
            </a:extLst>
          </p:cNvPr>
          <p:cNvSpPr txBox="1">
            <a:spLocks noChangeArrowheads="1"/>
          </p:cNvSpPr>
          <p:nvPr/>
        </p:nvSpPr>
        <p:spPr bwMode="auto">
          <a:xfrm>
            <a:off x="800100" y="1196975"/>
            <a:ext cx="298926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3300"/>
              </a:lnSpc>
              <a:spcBef>
                <a:spcPct val="0"/>
              </a:spcBef>
              <a:buFontTx/>
              <a:buNone/>
            </a:pPr>
            <a:r>
              <a:rPr lang="en-US" altLang="en-US" sz="2400">
                <a:solidFill>
                  <a:srgbClr val="FFFFFF"/>
                </a:solidFill>
                <a:latin typeface="DM Sans Bold"/>
              </a:rPr>
              <a:t>Over USD 120 billion</a:t>
            </a:r>
          </a:p>
        </p:txBody>
      </p:sp>
      <p:sp>
        <p:nvSpPr>
          <p:cNvPr id="16388" name="TextBox 30">
            <a:extLst>
              <a:ext uri="{FF2B5EF4-FFF2-40B4-BE49-F238E27FC236}">
                <a16:creationId xmlns:a16="http://schemas.microsoft.com/office/drawing/2014/main" id="{45C4E826-9F4E-CAC0-9F5F-D6BEB90FF0DA}"/>
              </a:ext>
            </a:extLst>
          </p:cNvPr>
          <p:cNvSpPr txBox="1">
            <a:spLocks noChangeArrowheads="1"/>
          </p:cNvSpPr>
          <p:nvPr/>
        </p:nvSpPr>
        <p:spPr bwMode="auto">
          <a:xfrm>
            <a:off x="800100" y="1644650"/>
            <a:ext cx="29892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solidFill>
                  <a:srgbClr val="FFFFFF"/>
                </a:solidFill>
                <a:latin typeface="DM Sans" pitchFamily="2" charset="77"/>
              </a:rPr>
              <a:t>Remittance</a:t>
            </a:r>
            <a:r>
              <a:rPr lang="en-US" altLang="en-US" sz="1800" b="1" dirty="0">
                <a:latin typeface="DM Sans" pitchFamily="2" charset="77"/>
              </a:rPr>
              <a:t> </a:t>
            </a:r>
            <a:r>
              <a:rPr lang="en-US" altLang="en-US" sz="1800" b="1" dirty="0">
                <a:solidFill>
                  <a:srgbClr val="FFFFFF"/>
                </a:solidFill>
                <a:latin typeface="DM Sans" pitchFamily="2" charset="77"/>
              </a:rPr>
              <a:t>from 27 million </a:t>
            </a:r>
            <a:r>
              <a:rPr lang="en-US" altLang="en-US" sz="1800" b="1" dirty="0">
                <a:solidFill>
                  <a:schemeClr val="bg1"/>
                </a:solidFill>
                <a:latin typeface="DM Sans" pitchFamily="2" charset="77"/>
              </a:rPr>
              <a:t>foreign workers</a:t>
            </a:r>
          </a:p>
          <a:p>
            <a:pPr algn="ctr" eaLnBrk="1" hangingPunct="1">
              <a:lnSpc>
                <a:spcPct val="100000"/>
              </a:lnSpc>
              <a:spcBef>
                <a:spcPct val="0"/>
              </a:spcBef>
              <a:buFontTx/>
              <a:buNone/>
            </a:pPr>
            <a:r>
              <a:rPr lang="en-US" altLang="en-US" sz="1800" b="1" dirty="0">
                <a:solidFill>
                  <a:srgbClr val="FFFFFF"/>
                </a:solidFill>
                <a:latin typeface="DM Sans" pitchFamily="2" charset="77"/>
              </a:rPr>
              <a:t>(</a:t>
            </a:r>
            <a:r>
              <a:rPr lang="en-US" altLang="en-US" sz="1800" b="1" dirty="0">
                <a:solidFill>
                  <a:schemeClr val="bg1"/>
                </a:solidFill>
                <a:latin typeface="DM Sans" pitchFamily="2" charset="77"/>
              </a:rPr>
              <a:t>53% of total population</a:t>
            </a:r>
            <a:r>
              <a:rPr lang="en-US" altLang="en-US" sz="1800" dirty="0">
                <a:solidFill>
                  <a:schemeClr val="bg1"/>
                </a:solidFill>
                <a:latin typeface="DM Sans" pitchFamily="2" charset="77"/>
              </a:rPr>
              <a:t>)</a:t>
            </a:r>
            <a:endParaRPr lang="en-US" altLang="en-US" sz="1800" b="1" dirty="0">
              <a:solidFill>
                <a:schemeClr val="bg1"/>
              </a:solidFill>
              <a:latin typeface="DM Sans" pitchFamily="2" charset="77"/>
            </a:endParaRPr>
          </a:p>
        </p:txBody>
      </p:sp>
      <p:sp>
        <p:nvSpPr>
          <p:cNvPr id="16389" name="TextBox 30">
            <a:extLst>
              <a:ext uri="{FF2B5EF4-FFF2-40B4-BE49-F238E27FC236}">
                <a16:creationId xmlns:a16="http://schemas.microsoft.com/office/drawing/2014/main" id="{A07EFE1E-86D3-8781-97C5-CAF40563BDFE}"/>
              </a:ext>
            </a:extLst>
          </p:cNvPr>
          <p:cNvSpPr txBox="1">
            <a:spLocks noChangeArrowheads="1"/>
          </p:cNvSpPr>
          <p:nvPr/>
        </p:nvSpPr>
        <p:spPr bwMode="auto">
          <a:xfrm>
            <a:off x="1277938" y="2487613"/>
            <a:ext cx="20335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chemeClr val="bg2"/>
                </a:solidFill>
                <a:latin typeface="DM Sans" pitchFamily="2" charset="77"/>
              </a:rPr>
              <a:t>(</a:t>
            </a:r>
            <a:r>
              <a:rPr lang="en-US" altLang="en-US" sz="1400">
                <a:solidFill>
                  <a:schemeClr val="bg2"/>
                </a:solidFill>
                <a:latin typeface="DM Sans Bold"/>
              </a:rPr>
              <a:t>World Bank, 2022)</a:t>
            </a:r>
          </a:p>
        </p:txBody>
      </p:sp>
      <p:grpSp>
        <p:nvGrpSpPr>
          <p:cNvPr id="16390" name="Group 5">
            <a:extLst>
              <a:ext uri="{FF2B5EF4-FFF2-40B4-BE49-F238E27FC236}">
                <a16:creationId xmlns:a16="http://schemas.microsoft.com/office/drawing/2014/main" id="{8A04C949-2B90-3A1D-602F-684EBE99A84E}"/>
              </a:ext>
            </a:extLst>
          </p:cNvPr>
          <p:cNvGrpSpPr>
            <a:grpSpLocks/>
          </p:cNvGrpSpPr>
          <p:nvPr/>
        </p:nvGrpSpPr>
        <p:grpSpPr bwMode="auto">
          <a:xfrm>
            <a:off x="631825" y="3033713"/>
            <a:ext cx="3324225" cy="606425"/>
            <a:chOff x="0" y="0"/>
            <a:chExt cx="985454" cy="232117"/>
          </a:xfrm>
        </p:grpSpPr>
        <p:sp>
          <p:nvSpPr>
            <p:cNvPr id="16398" name="Freeform 6">
              <a:extLst>
                <a:ext uri="{FF2B5EF4-FFF2-40B4-BE49-F238E27FC236}">
                  <a16:creationId xmlns:a16="http://schemas.microsoft.com/office/drawing/2014/main" id="{2CDE770C-784B-C3F5-D694-104F51650733}"/>
                </a:ext>
              </a:extLst>
            </p:cNvPr>
            <p:cNvSpPr>
              <a:spLocks/>
            </p:cNvSpPr>
            <p:nvPr/>
          </p:nvSpPr>
          <p:spPr bwMode="auto">
            <a:xfrm>
              <a:off x="0" y="0"/>
              <a:ext cx="985454" cy="232117"/>
            </a:xfrm>
            <a:custGeom>
              <a:avLst/>
              <a:gdLst>
                <a:gd name="T0" fmla="*/ 116058 w 985454"/>
                <a:gd name="T1" fmla="*/ 0 h 232117"/>
                <a:gd name="T2" fmla="*/ 869396 w 985454"/>
                <a:gd name="T3" fmla="*/ 0 h 232117"/>
                <a:gd name="T4" fmla="*/ 951461 w 985454"/>
                <a:gd name="T5" fmla="*/ 33993 h 232117"/>
                <a:gd name="T6" fmla="*/ 985454 w 985454"/>
                <a:gd name="T7" fmla="*/ 116058 h 232117"/>
                <a:gd name="T8" fmla="*/ 985454 w 985454"/>
                <a:gd name="T9" fmla="*/ 116058 h 232117"/>
                <a:gd name="T10" fmla="*/ 951461 w 985454"/>
                <a:gd name="T11" fmla="*/ 198124 h 232117"/>
                <a:gd name="T12" fmla="*/ 869396 w 985454"/>
                <a:gd name="T13" fmla="*/ 232117 h 232117"/>
                <a:gd name="T14" fmla="*/ 116058 w 985454"/>
                <a:gd name="T15" fmla="*/ 232117 h 232117"/>
                <a:gd name="T16" fmla="*/ 33993 w 985454"/>
                <a:gd name="T17" fmla="*/ 198124 h 232117"/>
                <a:gd name="T18" fmla="*/ 0 w 985454"/>
                <a:gd name="T19" fmla="*/ 116058 h 232117"/>
                <a:gd name="T20" fmla="*/ 0 w 985454"/>
                <a:gd name="T21" fmla="*/ 116058 h 232117"/>
                <a:gd name="T22" fmla="*/ 33993 w 985454"/>
                <a:gd name="T23" fmla="*/ 33993 h 232117"/>
                <a:gd name="T24" fmla="*/ 116058 w 985454"/>
                <a:gd name="T25" fmla="*/ 0 h 232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5454" h="232117">
                  <a:moveTo>
                    <a:pt x="116058" y="0"/>
                  </a:moveTo>
                  <a:lnTo>
                    <a:pt x="869396" y="0"/>
                  </a:lnTo>
                  <a:cubicBezTo>
                    <a:pt x="900176" y="0"/>
                    <a:pt x="929696" y="12228"/>
                    <a:pt x="951461" y="33993"/>
                  </a:cubicBezTo>
                  <a:cubicBezTo>
                    <a:pt x="973227" y="55758"/>
                    <a:pt x="985454" y="85278"/>
                    <a:pt x="985454" y="116058"/>
                  </a:cubicBezTo>
                  <a:cubicBezTo>
                    <a:pt x="985454" y="146839"/>
                    <a:pt x="973227" y="176359"/>
                    <a:pt x="951461" y="198124"/>
                  </a:cubicBezTo>
                  <a:cubicBezTo>
                    <a:pt x="929696" y="219889"/>
                    <a:pt x="900176" y="232117"/>
                    <a:pt x="869396" y="232117"/>
                  </a:cubicBezTo>
                  <a:lnTo>
                    <a:pt x="116058" y="232117"/>
                  </a:lnTo>
                  <a:cubicBezTo>
                    <a:pt x="85278" y="232117"/>
                    <a:pt x="55758" y="219889"/>
                    <a:pt x="33993" y="198124"/>
                  </a:cubicBezTo>
                  <a:cubicBezTo>
                    <a:pt x="12228" y="176359"/>
                    <a:pt x="0" y="146839"/>
                    <a:pt x="0" y="116058"/>
                  </a:cubicBezTo>
                  <a:cubicBezTo>
                    <a:pt x="0" y="85278"/>
                    <a:pt x="12228" y="55758"/>
                    <a:pt x="33993" y="33993"/>
                  </a:cubicBezTo>
                  <a:cubicBezTo>
                    <a:pt x="55758" y="12228"/>
                    <a:pt x="85278" y="0"/>
                    <a:pt x="116058" y="0"/>
                  </a:cubicBezTo>
                  <a:close/>
                </a:path>
              </a:pathLst>
            </a:custGeom>
            <a:solidFill>
              <a:srgbClr val="8CA9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9" name="TextBox 7">
              <a:extLst>
                <a:ext uri="{FF2B5EF4-FFF2-40B4-BE49-F238E27FC236}">
                  <a16:creationId xmlns:a16="http://schemas.microsoft.com/office/drawing/2014/main" id="{42D9A9F5-48AA-41F3-D15B-7C0C46AB9819}"/>
                </a:ext>
              </a:extLst>
            </p:cNvPr>
            <p:cNvSpPr txBox="1">
              <a:spLocks noChangeArrowheads="1"/>
            </p:cNvSpPr>
            <p:nvPr/>
          </p:nvSpPr>
          <p:spPr bwMode="auto">
            <a:xfrm>
              <a:off x="0" y="-57150"/>
              <a:ext cx="985454" cy="28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2663"/>
                </a:lnSpc>
                <a:spcBef>
                  <a:spcPct val="0"/>
                </a:spcBef>
                <a:buFontTx/>
                <a:buNone/>
              </a:pPr>
              <a:endParaRPr lang="en-US" altLang="en-US" sz="1800"/>
            </a:p>
          </p:txBody>
        </p:sp>
      </p:grpSp>
      <p:sp>
        <p:nvSpPr>
          <p:cNvPr id="16391" name="TextBox 23">
            <a:extLst>
              <a:ext uri="{FF2B5EF4-FFF2-40B4-BE49-F238E27FC236}">
                <a16:creationId xmlns:a16="http://schemas.microsoft.com/office/drawing/2014/main" id="{B57D35E9-C393-0002-058A-C2649D3A4B4B}"/>
              </a:ext>
            </a:extLst>
          </p:cNvPr>
          <p:cNvSpPr txBox="1">
            <a:spLocks noChangeArrowheads="1"/>
          </p:cNvSpPr>
          <p:nvPr/>
        </p:nvSpPr>
        <p:spPr bwMode="auto">
          <a:xfrm>
            <a:off x="966788" y="3146425"/>
            <a:ext cx="3060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ts val="2975"/>
              </a:lnSpc>
              <a:spcBef>
                <a:spcPct val="0"/>
              </a:spcBef>
              <a:buFontTx/>
              <a:buNone/>
            </a:pPr>
            <a:r>
              <a:rPr lang="en-US" altLang="en-US" sz="2400">
                <a:solidFill>
                  <a:srgbClr val="FFFFFF"/>
                </a:solidFill>
                <a:latin typeface="DM Sans Bold"/>
              </a:rPr>
              <a:t>Resilient economies</a:t>
            </a:r>
          </a:p>
        </p:txBody>
      </p:sp>
      <p:sp>
        <p:nvSpPr>
          <p:cNvPr id="21" name="Rectangle 20">
            <a:extLst>
              <a:ext uri="{FF2B5EF4-FFF2-40B4-BE49-F238E27FC236}">
                <a16:creationId xmlns:a16="http://schemas.microsoft.com/office/drawing/2014/main" id="{6B27C33C-EFED-9481-8BB9-C07DAD08FB69}"/>
              </a:ext>
            </a:extLst>
          </p:cNvPr>
          <p:cNvSpPr/>
          <p:nvPr/>
        </p:nvSpPr>
        <p:spPr>
          <a:xfrm>
            <a:off x="5029200" y="1397000"/>
            <a:ext cx="6659563" cy="5029200"/>
          </a:xfrm>
          <a:prstGeom prst="rect">
            <a:avLst/>
          </a:prstGeom>
          <a:solidFill>
            <a:srgbClr val="E8E9E2">
              <a:alpha val="1959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2">
                  <a:lumMod val="25000"/>
                </a:schemeClr>
              </a:solidFill>
            </a:endParaRPr>
          </a:p>
        </p:txBody>
      </p:sp>
      <p:sp>
        <p:nvSpPr>
          <p:cNvPr id="14" name="TextBox 29">
            <a:extLst>
              <a:ext uri="{FF2B5EF4-FFF2-40B4-BE49-F238E27FC236}">
                <a16:creationId xmlns:a16="http://schemas.microsoft.com/office/drawing/2014/main" id="{473A30E3-E8CE-1216-F6FD-D8413E35419A}"/>
              </a:ext>
            </a:extLst>
          </p:cNvPr>
          <p:cNvSpPr txBox="1"/>
          <p:nvPr/>
        </p:nvSpPr>
        <p:spPr>
          <a:xfrm>
            <a:off x="812800" y="3762375"/>
            <a:ext cx="3143250" cy="1631950"/>
          </a:xfrm>
          <a:prstGeom prst="rect">
            <a:avLst/>
          </a:prstGeom>
        </p:spPr>
        <p:txBody>
          <a:bodyPr lIns="0" tIns="0" rIns="0" bIns="0">
            <a:spAutoFit/>
          </a:bodyPr>
          <a:lstStyle/>
          <a:p>
            <a:pPr eaLnBrk="1" fontAlgn="auto" hangingPunct="1">
              <a:spcBef>
                <a:spcPts val="0"/>
              </a:spcBef>
              <a:spcAft>
                <a:spcPts val="0"/>
              </a:spcAft>
              <a:defRPr/>
            </a:pPr>
            <a:r>
              <a:rPr lang="en-US" dirty="0">
                <a:solidFill>
                  <a:schemeClr val="bg2">
                    <a:lumMod val="25000"/>
                  </a:schemeClr>
                </a:solidFill>
                <a:latin typeface="DM Sans Bold"/>
              </a:rPr>
              <a:t>Despite multiple crises, Gulf Cooperation Council (GCC) countries remain resilient with a projected economic growth rate of 3.2% in 2024 </a:t>
            </a:r>
          </a:p>
          <a:p>
            <a:pPr eaLnBrk="1" fontAlgn="auto" hangingPunct="1">
              <a:spcBef>
                <a:spcPts val="0"/>
              </a:spcBef>
              <a:spcAft>
                <a:spcPts val="0"/>
              </a:spcAft>
              <a:defRPr/>
            </a:pPr>
            <a:r>
              <a:rPr lang="en-US" sz="1400" dirty="0">
                <a:solidFill>
                  <a:schemeClr val="bg2">
                    <a:lumMod val="25000"/>
                  </a:schemeClr>
                </a:solidFill>
                <a:latin typeface="DM Sans Bold"/>
              </a:rPr>
              <a:t>(IMF, 2023)</a:t>
            </a:r>
          </a:p>
        </p:txBody>
      </p:sp>
      <p:sp>
        <p:nvSpPr>
          <p:cNvPr id="16394" name="TextBox 29">
            <a:extLst>
              <a:ext uri="{FF2B5EF4-FFF2-40B4-BE49-F238E27FC236}">
                <a16:creationId xmlns:a16="http://schemas.microsoft.com/office/drawing/2014/main" id="{CE8CFE05-A822-1640-6760-EB729CA64A66}"/>
              </a:ext>
            </a:extLst>
          </p:cNvPr>
          <p:cNvSpPr txBox="1">
            <a:spLocks noChangeArrowheads="1"/>
          </p:cNvSpPr>
          <p:nvPr/>
        </p:nvSpPr>
        <p:spPr bwMode="auto">
          <a:xfrm>
            <a:off x="5503863" y="1644650"/>
            <a:ext cx="31448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4000">
                <a:solidFill>
                  <a:srgbClr val="737373"/>
                </a:solidFill>
                <a:latin typeface="DM Sans Bold"/>
              </a:rPr>
              <a:t>Yet,</a:t>
            </a:r>
            <a:endParaRPr lang="en-US" altLang="en-US" sz="3200">
              <a:solidFill>
                <a:srgbClr val="737373"/>
              </a:solidFill>
              <a:latin typeface="DM Sans Bold"/>
            </a:endParaRPr>
          </a:p>
        </p:txBody>
      </p:sp>
      <p:sp>
        <p:nvSpPr>
          <p:cNvPr id="16" name="TextBox 29">
            <a:extLst>
              <a:ext uri="{FF2B5EF4-FFF2-40B4-BE49-F238E27FC236}">
                <a16:creationId xmlns:a16="http://schemas.microsoft.com/office/drawing/2014/main" id="{572AABE6-9C39-3AB5-891D-AD0B80530CA6}"/>
              </a:ext>
            </a:extLst>
          </p:cNvPr>
          <p:cNvSpPr txBox="1"/>
          <p:nvPr/>
        </p:nvSpPr>
        <p:spPr>
          <a:xfrm>
            <a:off x="6315075" y="2301875"/>
            <a:ext cx="4799013" cy="923925"/>
          </a:xfrm>
          <a:prstGeom prst="rect">
            <a:avLst/>
          </a:prstGeom>
        </p:spPr>
        <p:txBody>
          <a:bodyPr lIns="0" tIns="0" rIns="0" bIns="0">
            <a:spAutoFit/>
          </a:bodyPr>
          <a:lstStyle/>
          <a:p>
            <a:pPr eaLnBrk="1" fontAlgn="auto" hangingPunct="1">
              <a:spcBef>
                <a:spcPts val="0"/>
              </a:spcBef>
              <a:spcAft>
                <a:spcPts val="0"/>
              </a:spcAft>
              <a:defRPr/>
            </a:pPr>
            <a:r>
              <a:rPr lang="en-US" sz="2000" dirty="0">
                <a:solidFill>
                  <a:schemeClr val="bg2">
                    <a:lumMod val="25000"/>
                  </a:schemeClr>
                </a:solidFill>
                <a:latin typeface="DM Sans Bold"/>
              </a:rPr>
              <a:t>GCC</a:t>
            </a:r>
            <a:r>
              <a:rPr lang="en-US" sz="2000" dirty="0">
                <a:latin typeface="DM Sans Bold"/>
              </a:rPr>
              <a:t> countries </a:t>
            </a:r>
            <a:r>
              <a:rPr lang="en-US" sz="2000" dirty="0">
                <a:solidFill>
                  <a:schemeClr val="bg2">
                    <a:lumMod val="25000"/>
                  </a:schemeClr>
                </a:solidFill>
                <a:latin typeface="DM Sans Bold"/>
              </a:rPr>
              <a:t>suffer </a:t>
            </a:r>
            <a:r>
              <a:rPr lang="en-US" sz="2000" b="1" dirty="0">
                <a:solidFill>
                  <a:srgbClr val="002060"/>
                </a:solidFill>
                <a:latin typeface="DM Sans Bold"/>
              </a:rPr>
              <a:t>skill mismatches </a:t>
            </a:r>
            <a:r>
              <a:rPr lang="en-US" sz="2000" dirty="0">
                <a:solidFill>
                  <a:schemeClr val="bg2">
                    <a:lumMod val="25000"/>
                  </a:schemeClr>
                </a:solidFill>
                <a:latin typeface="DM Sans Bold"/>
              </a:rPr>
              <a:t>and </a:t>
            </a:r>
            <a:r>
              <a:rPr lang="en-US" sz="2000" b="1" dirty="0">
                <a:solidFill>
                  <a:srgbClr val="002060"/>
                </a:solidFill>
                <a:latin typeface="DM Sans Bold"/>
              </a:rPr>
              <a:t>shortages</a:t>
            </a:r>
            <a:r>
              <a:rPr lang="en-US" sz="2000" dirty="0">
                <a:solidFill>
                  <a:schemeClr val="bg2">
                    <a:lumMod val="25000"/>
                  </a:schemeClr>
                </a:solidFill>
                <a:latin typeface="DM Sans Bold"/>
              </a:rPr>
              <a:t> across industries, threatening the GCC </a:t>
            </a:r>
            <a:r>
              <a:rPr lang="en-US" sz="2000" dirty="0" err="1">
                <a:solidFill>
                  <a:schemeClr val="bg2">
                    <a:lumMod val="25000"/>
                  </a:schemeClr>
                </a:solidFill>
                <a:latin typeface="DM Sans Bold"/>
              </a:rPr>
              <a:t>labo</a:t>
            </a:r>
            <a:r>
              <a:rPr lang="en-US" sz="2000" dirty="0" err="1">
                <a:latin typeface="DM Sans Bold"/>
              </a:rPr>
              <a:t>u</a:t>
            </a:r>
            <a:r>
              <a:rPr lang="en-US" sz="2000" dirty="0" err="1">
                <a:solidFill>
                  <a:schemeClr val="bg2">
                    <a:lumMod val="25000"/>
                  </a:schemeClr>
                </a:solidFill>
                <a:latin typeface="DM Sans Bold"/>
              </a:rPr>
              <a:t>r</a:t>
            </a:r>
            <a:r>
              <a:rPr lang="en-US" sz="2000" dirty="0">
                <a:solidFill>
                  <a:schemeClr val="bg2">
                    <a:lumMod val="25000"/>
                  </a:schemeClr>
                </a:solidFill>
                <a:latin typeface="DM Sans Bold"/>
              </a:rPr>
              <a:t> market.</a:t>
            </a:r>
          </a:p>
        </p:txBody>
      </p:sp>
      <p:sp>
        <p:nvSpPr>
          <p:cNvPr id="20" name="TextBox 29">
            <a:extLst>
              <a:ext uri="{FF2B5EF4-FFF2-40B4-BE49-F238E27FC236}">
                <a16:creationId xmlns:a16="http://schemas.microsoft.com/office/drawing/2014/main" id="{C69C833E-419D-3BBF-51AE-8C3605DDADBE}"/>
              </a:ext>
            </a:extLst>
          </p:cNvPr>
          <p:cNvSpPr txBox="1"/>
          <p:nvPr/>
        </p:nvSpPr>
        <p:spPr>
          <a:xfrm>
            <a:off x="6315075" y="3640138"/>
            <a:ext cx="5064125" cy="2462213"/>
          </a:xfrm>
          <a:prstGeom prst="rect">
            <a:avLst/>
          </a:prstGeom>
        </p:spPr>
        <p:txBody>
          <a:bodyPr wrap="square" lIns="0" tIns="0" rIns="0" bIns="0">
            <a:spAutoFit/>
          </a:bodyPr>
          <a:lstStyle/>
          <a:p>
            <a:pPr eaLnBrk="1" fontAlgn="auto" hangingPunct="1">
              <a:spcBef>
                <a:spcPts val="0"/>
              </a:spcBef>
              <a:spcAft>
                <a:spcPts val="0"/>
              </a:spcAft>
              <a:defRPr/>
            </a:pPr>
            <a:r>
              <a:rPr lang="en-US" sz="2000" dirty="0">
                <a:solidFill>
                  <a:schemeClr val="bg2">
                    <a:lumMod val="25000"/>
                  </a:schemeClr>
                </a:solidFill>
                <a:latin typeface="DM Sans Bold"/>
              </a:rPr>
              <a:t>Abu Dhabi Dialogue (ADD) member states have </a:t>
            </a:r>
            <a:r>
              <a:rPr lang="en-US" sz="2000" b="1" dirty="0">
                <a:solidFill>
                  <a:srgbClr val="002060"/>
                </a:solidFill>
                <a:latin typeface="DM Sans Bold"/>
              </a:rPr>
              <a:t>yet to develop a system </a:t>
            </a:r>
            <a:r>
              <a:rPr lang="en-US" sz="2000" dirty="0">
                <a:solidFill>
                  <a:schemeClr val="bg2">
                    <a:lumMod val="25000"/>
                  </a:schemeClr>
                </a:solidFill>
                <a:latin typeface="DM Sans Bold"/>
              </a:rPr>
              <a:t>to </a:t>
            </a:r>
          </a:p>
          <a:p>
            <a:pPr marL="457200" indent="-457200" eaLnBrk="1" fontAlgn="auto" hangingPunct="1">
              <a:spcBef>
                <a:spcPts val="0"/>
              </a:spcBef>
              <a:spcAft>
                <a:spcPts val="0"/>
              </a:spcAft>
              <a:buFontTx/>
              <a:buAutoNum type="alphaLcParenBoth"/>
              <a:defRPr/>
            </a:pPr>
            <a:r>
              <a:rPr lang="en-US" sz="2000" dirty="0">
                <a:solidFill>
                  <a:schemeClr val="bg2">
                    <a:lumMod val="25000"/>
                  </a:schemeClr>
                </a:solidFill>
                <a:latin typeface="DM Sans Bold"/>
              </a:rPr>
              <a:t>create and share a </a:t>
            </a:r>
            <a:r>
              <a:rPr lang="en-US" sz="2000" b="1" dirty="0">
                <a:solidFill>
                  <a:schemeClr val="bg2">
                    <a:lumMod val="25000"/>
                  </a:schemeClr>
                </a:solidFill>
                <a:latin typeface="DM Sans Bold"/>
              </a:rPr>
              <a:t>regional skills database </a:t>
            </a:r>
          </a:p>
          <a:p>
            <a:pPr marL="457200" indent="-457200" eaLnBrk="1" fontAlgn="auto" hangingPunct="1">
              <a:spcBef>
                <a:spcPts val="0"/>
              </a:spcBef>
              <a:spcAft>
                <a:spcPts val="0"/>
              </a:spcAft>
              <a:buFontTx/>
              <a:buAutoNum type="alphaLcParenBoth"/>
              <a:defRPr/>
            </a:pPr>
            <a:r>
              <a:rPr lang="en-US" sz="2000" dirty="0">
                <a:solidFill>
                  <a:schemeClr val="bg2">
                    <a:lumMod val="25000"/>
                  </a:schemeClr>
                </a:solidFill>
                <a:latin typeface="DM Sans Bold"/>
              </a:rPr>
              <a:t>match the </a:t>
            </a:r>
            <a:r>
              <a:rPr lang="en-US" sz="2000" b="1" dirty="0">
                <a:solidFill>
                  <a:srgbClr val="002060"/>
                </a:solidFill>
                <a:latin typeface="DM Sans Bold"/>
              </a:rPr>
              <a:t>skilled </a:t>
            </a:r>
            <a:r>
              <a:rPr lang="en-US" sz="2000" b="1" dirty="0" err="1">
                <a:solidFill>
                  <a:srgbClr val="002060"/>
                </a:solidFill>
                <a:latin typeface="DM Sans Bold"/>
              </a:rPr>
              <a:t>la</a:t>
            </a:r>
            <a:r>
              <a:rPr lang="en-US" sz="2000" b="1" dirty="0" err="1">
                <a:latin typeface="DM Sans Bold"/>
              </a:rPr>
              <a:t>bou</a:t>
            </a:r>
            <a:r>
              <a:rPr lang="en-US" sz="2000" b="1" dirty="0" err="1">
                <a:solidFill>
                  <a:srgbClr val="002060"/>
                </a:solidFill>
                <a:latin typeface="DM Sans Bold"/>
              </a:rPr>
              <a:t>r</a:t>
            </a:r>
            <a:r>
              <a:rPr lang="en-US" sz="2000" b="1" dirty="0">
                <a:solidFill>
                  <a:srgbClr val="002060"/>
                </a:solidFill>
                <a:latin typeface="DM Sans Bold"/>
              </a:rPr>
              <a:t> </a:t>
            </a:r>
            <a:r>
              <a:rPr lang="en-US" sz="2000" dirty="0">
                <a:solidFill>
                  <a:schemeClr val="bg2">
                    <a:lumMod val="25000"/>
                  </a:schemeClr>
                </a:solidFill>
                <a:latin typeface="DM Sans Bold"/>
              </a:rPr>
              <a:t>demand and migrant worker supply</a:t>
            </a:r>
          </a:p>
          <a:p>
            <a:pPr marL="457200" indent="-457200" eaLnBrk="1" fontAlgn="auto" hangingPunct="1">
              <a:spcBef>
                <a:spcPts val="0"/>
              </a:spcBef>
              <a:spcAft>
                <a:spcPts val="0"/>
              </a:spcAft>
              <a:buFontTx/>
              <a:buAutoNum type="alphaLcParenBoth"/>
              <a:defRPr/>
            </a:pPr>
            <a:r>
              <a:rPr lang="en-US" sz="2000" dirty="0">
                <a:solidFill>
                  <a:schemeClr val="bg2">
                    <a:lumMod val="25000"/>
                  </a:schemeClr>
                </a:solidFill>
                <a:latin typeface="DM Sans Bold"/>
              </a:rPr>
              <a:t>establish effective mutual skills and qualification </a:t>
            </a:r>
            <a:r>
              <a:rPr lang="en-US" sz="2000" b="1" dirty="0">
                <a:solidFill>
                  <a:schemeClr val="bg2">
                    <a:lumMod val="25000"/>
                  </a:schemeClr>
                </a:solidFill>
                <a:latin typeface="DM Sans Bold"/>
              </a:rPr>
              <a:t>recognition</a:t>
            </a:r>
            <a:r>
              <a:rPr lang="en-US" sz="2000" dirty="0">
                <a:solidFill>
                  <a:schemeClr val="bg2">
                    <a:lumMod val="25000"/>
                  </a:schemeClr>
                </a:solidFill>
                <a:latin typeface="DM Sans Bold"/>
              </a:rPr>
              <a:t> frameworks</a:t>
            </a:r>
          </a:p>
        </p:txBody>
      </p:sp>
      <p:pic>
        <p:nvPicPr>
          <p:cNvPr id="16397" name="Picture 18">
            <a:extLst>
              <a:ext uri="{FF2B5EF4-FFF2-40B4-BE49-F238E27FC236}">
                <a16:creationId xmlns:a16="http://schemas.microsoft.com/office/drawing/2014/main" id="{7C528576-FCA8-64F8-5B19-2EC085076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179388"/>
            <a:ext cx="11318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F41B796C-968A-DA6A-B3D2-BE6DF096A57C}"/>
              </a:ext>
            </a:extLst>
          </p:cNvPr>
          <p:cNvSpPr txBox="1"/>
          <p:nvPr/>
        </p:nvSpPr>
        <p:spPr>
          <a:xfrm>
            <a:off x="5567363" y="492125"/>
            <a:ext cx="5546725" cy="704850"/>
          </a:xfrm>
          <a:prstGeom prst="rect">
            <a:avLst/>
          </a:prstGeom>
        </p:spPr>
        <p:txBody>
          <a:bodyPr lIns="0" tIns="0" rIns="0" bIns="0">
            <a:spAutoFit/>
          </a:bodyPr>
          <a:lstStyle/>
          <a:p>
            <a:pPr algn="r" eaLnBrk="1" fontAlgn="auto" hangingPunct="1">
              <a:lnSpc>
                <a:spcPts val="5500"/>
              </a:lnSpc>
              <a:spcBef>
                <a:spcPts val="0"/>
              </a:spcBef>
              <a:spcAft>
                <a:spcPts val="0"/>
              </a:spcAft>
              <a:defRPr/>
            </a:pPr>
            <a:r>
              <a:rPr lang="en-US" sz="4800" dirty="0">
                <a:solidFill>
                  <a:schemeClr val="accent1">
                    <a:lumMod val="50000"/>
                  </a:schemeClr>
                </a:solidFill>
                <a:latin typeface="DM Sans Bold"/>
              </a:rPr>
              <a:t>KEY QUESTIONS</a:t>
            </a:r>
          </a:p>
        </p:txBody>
      </p:sp>
      <p:sp>
        <p:nvSpPr>
          <p:cNvPr id="4" name="TextBox 3">
            <a:extLst>
              <a:ext uri="{FF2B5EF4-FFF2-40B4-BE49-F238E27FC236}">
                <a16:creationId xmlns:a16="http://schemas.microsoft.com/office/drawing/2014/main" id="{CDFC19A8-0E7D-457F-7E56-A9097CA57D74}"/>
              </a:ext>
            </a:extLst>
          </p:cNvPr>
          <p:cNvSpPr txBox="1"/>
          <p:nvPr/>
        </p:nvSpPr>
        <p:spPr>
          <a:xfrm>
            <a:off x="1971675" y="2373313"/>
            <a:ext cx="8464550" cy="3540125"/>
          </a:xfrm>
          <a:prstGeom prst="rect">
            <a:avLst/>
          </a:prstGeom>
          <a:noFill/>
        </p:spPr>
        <p:txBody>
          <a:bodyPr>
            <a:spAutoFit/>
          </a:bodyPr>
          <a:lstStyle/>
          <a:p>
            <a:pPr eaLnBrk="1" fontAlgn="auto" hangingPunct="1">
              <a:spcBef>
                <a:spcPts val="0"/>
              </a:spcBef>
              <a:spcAft>
                <a:spcPts val="0"/>
              </a:spcAft>
              <a:defRPr/>
            </a:pPr>
            <a:r>
              <a:rPr lang="en-US" sz="2800" dirty="0">
                <a:solidFill>
                  <a:schemeClr val="bg2">
                    <a:lumMod val="25000"/>
                  </a:schemeClr>
                </a:solidFill>
                <a:latin typeface="DM Sans Bold"/>
              </a:rPr>
              <a:t>In what proportion does GCC </a:t>
            </a:r>
            <a:r>
              <a:rPr lang="en-US" sz="2800" dirty="0">
                <a:latin typeface="DM Sans Bold"/>
              </a:rPr>
              <a:t>countries' </a:t>
            </a:r>
            <a:r>
              <a:rPr lang="en-US" sz="2800" dirty="0">
                <a:solidFill>
                  <a:schemeClr val="bg2">
                    <a:lumMod val="25000"/>
                  </a:schemeClr>
                </a:solidFill>
                <a:latin typeface="DM Sans Bold"/>
              </a:rPr>
              <a:t>growing need for migrant workers reflect the </a:t>
            </a:r>
            <a:r>
              <a:rPr lang="en-US" sz="2800" b="1" dirty="0" err="1">
                <a:solidFill>
                  <a:schemeClr val="bg2">
                    <a:lumMod val="25000"/>
                  </a:schemeClr>
                </a:solidFill>
                <a:latin typeface="DM Sans Bold"/>
              </a:rPr>
              <a:t>lab</a:t>
            </a:r>
            <a:r>
              <a:rPr lang="en-US" sz="2800" b="1" dirty="0" err="1">
                <a:latin typeface="DM Sans Bold"/>
              </a:rPr>
              <a:t>our</a:t>
            </a:r>
            <a:r>
              <a:rPr lang="en-US" sz="2800" b="1" dirty="0">
                <a:solidFill>
                  <a:schemeClr val="bg2">
                    <a:lumMod val="25000"/>
                  </a:schemeClr>
                </a:solidFill>
                <a:latin typeface="DM Sans Bold"/>
              </a:rPr>
              <a:t> market relevance of skills</a:t>
            </a:r>
            <a:r>
              <a:rPr lang="en-US" sz="2800" dirty="0">
                <a:solidFill>
                  <a:schemeClr val="bg2">
                    <a:lumMod val="25000"/>
                  </a:schemeClr>
                </a:solidFill>
                <a:latin typeface="DM Sans Bold"/>
              </a:rPr>
              <a:t> in the GCC and Asian countries of origin?</a:t>
            </a:r>
          </a:p>
          <a:p>
            <a:pPr eaLnBrk="1" fontAlgn="auto" hangingPunct="1">
              <a:spcBef>
                <a:spcPts val="0"/>
              </a:spcBef>
              <a:spcAft>
                <a:spcPts val="0"/>
              </a:spcAft>
              <a:defRPr/>
            </a:pPr>
            <a:endParaRPr lang="en-US" sz="2800" dirty="0">
              <a:solidFill>
                <a:schemeClr val="bg2">
                  <a:lumMod val="25000"/>
                </a:schemeClr>
              </a:solidFill>
              <a:latin typeface="DM Sans Bold"/>
            </a:endParaRPr>
          </a:p>
          <a:p>
            <a:pPr eaLnBrk="1" fontAlgn="auto" hangingPunct="1">
              <a:spcBef>
                <a:spcPts val="0"/>
              </a:spcBef>
              <a:spcAft>
                <a:spcPts val="0"/>
              </a:spcAft>
              <a:defRPr/>
            </a:pPr>
            <a:r>
              <a:rPr lang="en-US" sz="2800" dirty="0">
                <a:solidFill>
                  <a:schemeClr val="bg2">
                    <a:lumMod val="25000"/>
                  </a:schemeClr>
                </a:solidFill>
                <a:latin typeface="DM Sans Bold"/>
              </a:rPr>
              <a:t>How do the lack of </a:t>
            </a:r>
            <a:r>
              <a:rPr lang="en-US" sz="2800" b="1" dirty="0">
                <a:solidFill>
                  <a:schemeClr val="bg2">
                    <a:lumMod val="25000"/>
                  </a:schemeClr>
                </a:solidFill>
                <a:latin typeface="DM Sans Bold"/>
              </a:rPr>
              <a:t>organized and accessible skills data and skills recognition</a:t>
            </a:r>
            <a:r>
              <a:rPr lang="en-US" sz="2800" dirty="0">
                <a:solidFill>
                  <a:schemeClr val="bg2">
                    <a:lumMod val="25000"/>
                  </a:schemeClr>
                </a:solidFill>
                <a:latin typeface="DM Sans Bold"/>
              </a:rPr>
              <a:t> affect the Asia-Gulf migration corridor?</a:t>
            </a:r>
          </a:p>
        </p:txBody>
      </p:sp>
      <p:sp>
        <p:nvSpPr>
          <p:cNvPr id="5" name="TextBox 4">
            <a:extLst>
              <a:ext uri="{FF2B5EF4-FFF2-40B4-BE49-F238E27FC236}">
                <a16:creationId xmlns:a16="http://schemas.microsoft.com/office/drawing/2014/main" id="{F6FA84DD-D0A3-B769-6C03-6FCF3EAD8F03}"/>
              </a:ext>
            </a:extLst>
          </p:cNvPr>
          <p:cNvSpPr txBox="1"/>
          <p:nvPr/>
        </p:nvSpPr>
        <p:spPr>
          <a:xfrm>
            <a:off x="1320800" y="1965325"/>
            <a:ext cx="1027113" cy="612775"/>
          </a:xfrm>
          <a:prstGeom prst="rect">
            <a:avLst/>
          </a:prstGeom>
        </p:spPr>
        <p:txBody>
          <a:bodyPr lIns="0" tIns="0" rIns="0" bIns="0">
            <a:spAutoFit/>
          </a:bodyPr>
          <a:lstStyle/>
          <a:p>
            <a:pPr eaLnBrk="1" fontAlgn="auto" hangingPunct="1">
              <a:lnSpc>
                <a:spcPts val="5134"/>
              </a:lnSpc>
              <a:spcBef>
                <a:spcPts val="0"/>
              </a:spcBef>
              <a:spcAft>
                <a:spcPts val="0"/>
              </a:spcAft>
              <a:defRPr/>
            </a:pPr>
            <a:r>
              <a:rPr lang="en-US" sz="3600" dirty="0">
                <a:solidFill>
                  <a:schemeClr val="accent1">
                    <a:lumMod val="50000"/>
                  </a:schemeClr>
                </a:solidFill>
                <a:latin typeface="DM Sans Bold"/>
              </a:rPr>
              <a:t>01.</a:t>
            </a:r>
          </a:p>
        </p:txBody>
      </p:sp>
      <p:sp>
        <p:nvSpPr>
          <p:cNvPr id="6" name="TextBox 5">
            <a:extLst>
              <a:ext uri="{FF2B5EF4-FFF2-40B4-BE49-F238E27FC236}">
                <a16:creationId xmlns:a16="http://schemas.microsoft.com/office/drawing/2014/main" id="{40E00AA8-583A-DCC4-F993-BC6351F699C9}"/>
              </a:ext>
            </a:extLst>
          </p:cNvPr>
          <p:cNvSpPr txBox="1"/>
          <p:nvPr/>
        </p:nvSpPr>
        <p:spPr>
          <a:xfrm>
            <a:off x="1090613" y="3952875"/>
            <a:ext cx="1025525" cy="612775"/>
          </a:xfrm>
          <a:prstGeom prst="rect">
            <a:avLst/>
          </a:prstGeom>
        </p:spPr>
        <p:txBody>
          <a:bodyPr lIns="0" tIns="0" rIns="0" bIns="0">
            <a:spAutoFit/>
          </a:bodyPr>
          <a:lstStyle/>
          <a:p>
            <a:pPr eaLnBrk="1" fontAlgn="auto" hangingPunct="1">
              <a:lnSpc>
                <a:spcPts val="5134"/>
              </a:lnSpc>
              <a:spcBef>
                <a:spcPts val="0"/>
              </a:spcBef>
              <a:spcAft>
                <a:spcPts val="0"/>
              </a:spcAft>
              <a:defRPr/>
            </a:pPr>
            <a:r>
              <a:rPr lang="en-US" sz="3600" dirty="0">
                <a:solidFill>
                  <a:schemeClr val="accent1">
                    <a:lumMod val="50000"/>
                  </a:schemeClr>
                </a:solidFill>
                <a:latin typeface="DM Sans Bold"/>
              </a:rPr>
              <a:t>02.</a:t>
            </a:r>
          </a:p>
        </p:txBody>
      </p:sp>
      <p:pic>
        <p:nvPicPr>
          <p:cNvPr id="17413" name="Picture 7">
            <a:extLst>
              <a:ext uri="{FF2B5EF4-FFF2-40B4-BE49-F238E27FC236}">
                <a16:creationId xmlns:a16="http://schemas.microsoft.com/office/drawing/2014/main" id="{E2A2CBC9-0468-C8DF-1552-F9FB27CEF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179388"/>
            <a:ext cx="11318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1E44BAF0-CC02-A68E-2235-B81E2C6C16E3}"/>
              </a:ext>
            </a:extLst>
          </p:cNvPr>
          <p:cNvSpPr txBox="1"/>
          <p:nvPr/>
        </p:nvSpPr>
        <p:spPr>
          <a:xfrm>
            <a:off x="6078538" y="492125"/>
            <a:ext cx="5035550" cy="704850"/>
          </a:xfrm>
          <a:prstGeom prst="rect">
            <a:avLst/>
          </a:prstGeom>
        </p:spPr>
        <p:txBody>
          <a:bodyPr lIns="0" tIns="0" rIns="0" bIns="0">
            <a:spAutoFit/>
          </a:bodyPr>
          <a:lstStyle/>
          <a:p>
            <a:pPr algn="r" eaLnBrk="1" fontAlgn="auto" hangingPunct="1">
              <a:lnSpc>
                <a:spcPts val="5500"/>
              </a:lnSpc>
              <a:spcBef>
                <a:spcPts val="0"/>
              </a:spcBef>
              <a:spcAft>
                <a:spcPts val="0"/>
              </a:spcAft>
              <a:defRPr/>
            </a:pPr>
            <a:r>
              <a:rPr lang="en-US" sz="4800" dirty="0">
                <a:solidFill>
                  <a:schemeClr val="accent1">
                    <a:lumMod val="50000"/>
                  </a:schemeClr>
                </a:solidFill>
                <a:latin typeface="DM Sans Bold"/>
              </a:rPr>
              <a:t>METHODOLOGY</a:t>
            </a:r>
          </a:p>
        </p:txBody>
      </p:sp>
      <p:grpSp>
        <p:nvGrpSpPr>
          <p:cNvPr id="18434" name="Group 34">
            <a:extLst>
              <a:ext uri="{FF2B5EF4-FFF2-40B4-BE49-F238E27FC236}">
                <a16:creationId xmlns:a16="http://schemas.microsoft.com/office/drawing/2014/main" id="{B2F4B12B-3549-78DB-E03F-20205CB57509}"/>
              </a:ext>
            </a:extLst>
          </p:cNvPr>
          <p:cNvGrpSpPr>
            <a:grpSpLocks/>
          </p:cNvGrpSpPr>
          <p:nvPr/>
        </p:nvGrpSpPr>
        <p:grpSpPr bwMode="auto">
          <a:xfrm>
            <a:off x="652463" y="1516063"/>
            <a:ext cx="10680700" cy="5008562"/>
            <a:chOff x="760125" y="1729375"/>
            <a:chExt cx="10354513" cy="4023827"/>
          </a:xfrm>
        </p:grpSpPr>
        <p:sp>
          <p:nvSpPr>
            <p:cNvPr id="17" name="Rounded Rectangle 16">
              <a:extLst>
                <a:ext uri="{FF2B5EF4-FFF2-40B4-BE49-F238E27FC236}">
                  <a16:creationId xmlns:a16="http://schemas.microsoft.com/office/drawing/2014/main" id="{D79514DD-AA86-9E23-84BE-CF8E7E4DD442}"/>
                </a:ext>
              </a:extLst>
            </p:cNvPr>
            <p:cNvSpPr/>
            <p:nvPr/>
          </p:nvSpPr>
          <p:spPr>
            <a:xfrm>
              <a:off x="877090" y="1729375"/>
              <a:ext cx="3088809" cy="1594226"/>
            </a:xfrm>
            <a:prstGeom prst="roundRect">
              <a:avLst/>
            </a:prstGeom>
            <a:solidFill>
              <a:srgbClr val="E8E9E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37" name="TextBox 3">
              <a:extLst>
                <a:ext uri="{FF2B5EF4-FFF2-40B4-BE49-F238E27FC236}">
                  <a16:creationId xmlns:a16="http://schemas.microsoft.com/office/drawing/2014/main" id="{57FD43B1-FAEE-9E35-46E7-29DADE4BD795}"/>
                </a:ext>
              </a:extLst>
            </p:cNvPr>
            <p:cNvSpPr txBox="1">
              <a:spLocks noChangeArrowheads="1"/>
            </p:cNvSpPr>
            <p:nvPr/>
          </p:nvSpPr>
          <p:spPr bwMode="auto">
            <a:xfrm>
              <a:off x="3465651" y="3415954"/>
              <a:ext cx="60976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IN" altLang="en-US" sz="1800"/>
            </a:p>
          </p:txBody>
        </p:sp>
        <p:sp>
          <p:nvSpPr>
            <p:cNvPr id="18438" name="TextBox 24">
              <a:extLst>
                <a:ext uri="{FF2B5EF4-FFF2-40B4-BE49-F238E27FC236}">
                  <a16:creationId xmlns:a16="http://schemas.microsoft.com/office/drawing/2014/main" id="{E457DCB6-9E8B-FD04-10AC-EE1C7B3E1EBC}"/>
                </a:ext>
              </a:extLst>
            </p:cNvPr>
            <p:cNvSpPr txBox="1">
              <a:spLocks noChangeArrowheads="1"/>
            </p:cNvSpPr>
            <p:nvPr/>
          </p:nvSpPr>
          <p:spPr bwMode="auto">
            <a:xfrm>
              <a:off x="1094166" y="1994706"/>
              <a:ext cx="2653873" cy="37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3300"/>
                </a:lnSpc>
                <a:spcBef>
                  <a:spcPct val="0"/>
                </a:spcBef>
                <a:buFontTx/>
                <a:buNone/>
              </a:pPr>
              <a:r>
                <a:rPr lang="en-US" altLang="en-US" sz="2000" b="1">
                  <a:solidFill>
                    <a:srgbClr val="002060"/>
                  </a:solidFill>
                  <a:latin typeface="DM Sans Bold"/>
                </a:rPr>
                <a:t>DESK REVIEW</a:t>
              </a:r>
            </a:p>
          </p:txBody>
        </p:sp>
        <p:sp>
          <p:nvSpPr>
            <p:cNvPr id="18439" name="TextBox 29">
              <a:extLst>
                <a:ext uri="{FF2B5EF4-FFF2-40B4-BE49-F238E27FC236}">
                  <a16:creationId xmlns:a16="http://schemas.microsoft.com/office/drawing/2014/main" id="{95EADDC4-F793-CC57-88E6-9AB948C3D04C}"/>
                </a:ext>
              </a:extLst>
            </p:cNvPr>
            <p:cNvSpPr txBox="1">
              <a:spLocks noChangeArrowheads="1"/>
            </p:cNvSpPr>
            <p:nvPr/>
          </p:nvSpPr>
          <p:spPr bwMode="auto">
            <a:xfrm>
              <a:off x="1012326" y="2381418"/>
              <a:ext cx="2908102" cy="79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dirty="0">
                  <a:latin typeface="DM Sans" pitchFamily="2" charset="77"/>
                </a:rPr>
                <a:t>Governments’ policies on skills recognition, ADD reports, academic and policy literature on </a:t>
              </a:r>
              <a:r>
                <a:rPr lang="en-US" altLang="en-US" sz="1600" dirty="0" err="1">
                  <a:latin typeface="DM Sans" pitchFamily="2" charset="77"/>
                </a:rPr>
                <a:t>labour</a:t>
              </a:r>
              <a:r>
                <a:rPr lang="en-US" altLang="en-US" sz="1600" dirty="0">
                  <a:latin typeface="DM Sans" pitchFamily="2" charset="77"/>
                </a:rPr>
                <a:t> migration</a:t>
              </a:r>
              <a:endParaRPr lang="en-US" altLang="en-US" sz="1600" dirty="0">
                <a:solidFill>
                  <a:srgbClr val="737373"/>
                </a:solidFill>
                <a:latin typeface="DM Sans" pitchFamily="2" charset="77"/>
              </a:endParaRPr>
            </a:p>
          </p:txBody>
        </p:sp>
        <p:sp>
          <p:nvSpPr>
            <p:cNvPr id="18" name="Rounded Rectangle 17">
              <a:extLst>
                <a:ext uri="{FF2B5EF4-FFF2-40B4-BE49-F238E27FC236}">
                  <a16:creationId xmlns:a16="http://schemas.microsoft.com/office/drawing/2014/main" id="{B9592517-C398-980A-569B-B09AB1D797B7}"/>
                </a:ext>
              </a:extLst>
            </p:cNvPr>
            <p:cNvSpPr/>
            <p:nvPr/>
          </p:nvSpPr>
          <p:spPr>
            <a:xfrm>
              <a:off x="760125" y="3540416"/>
              <a:ext cx="3087270" cy="2212786"/>
            </a:xfrm>
            <a:prstGeom prst="roundRect">
              <a:avLst/>
            </a:prstGeom>
            <a:solidFill>
              <a:srgbClr val="E8E9E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41" name="TextBox 24">
              <a:extLst>
                <a:ext uri="{FF2B5EF4-FFF2-40B4-BE49-F238E27FC236}">
                  <a16:creationId xmlns:a16="http://schemas.microsoft.com/office/drawing/2014/main" id="{8D804D00-F88A-847F-BCEC-76E5E4DDB39A}"/>
                </a:ext>
              </a:extLst>
            </p:cNvPr>
            <p:cNvSpPr txBox="1">
              <a:spLocks noChangeArrowheads="1"/>
            </p:cNvSpPr>
            <p:nvPr/>
          </p:nvSpPr>
          <p:spPr bwMode="auto">
            <a:xfrm>
              <a:off x="1094166" y="3540634"/>
              <a:ext cx="2692083" cy="54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rgbClr val="002060"/>
                  </a:solidFill>
                  <a:latin typeface="DM Sans Bold"/>
                </a:rPr>
                <a:t>SEMI-STRUCTURED INTERVIEWS</a:t>
              </a:r>
            </a:p>
          </p:txBody>
        </p:sp>
        <p:sp>
          <p:nvSpPr>
            <p:cNvPr id="18442" name="TextBox 29">
              <a:extLst>
                <a:ext uri="{FF2B5EF4-FFF2-40B4-BE49-F238E27FC236}">
                  <a16:creationId xmlns:a16="http://schemas.microsoft.com/office/drawing/2014/main" id="{CB6525AB-B358-58D5-E2E8-661DB9BB6BF4}"/>
                </a:ext>
              </a:extLst>
            </p:cNvPr>
            <p:cNvSpPr txBox="1">
              <a:spLocks noChangeArrowheads="1"/>
            </p:cNvSpPr>
            <p:nvPr/>
          </p:nvSpPr>
          <p:spPr bwMode="auto">
            <a:xfrm>
              <a:off x="760437" y="4141628"/>
              <a:ext cx="3159991" cy="138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eaLnBrk="1" hangingPunct="1">
                <a:lnSpc>
                  <a:spcPct val="100000"/>
                </a:lnSpc>
                <a:spcBef>
                  <a:spcPct val="0"/>
                </a:spcBef>
                <a:buFontTx/>
                <a:buNone/>
              </a:pPr>
              <a:r>
                <a:rPr lang="en-US" altLang="en-US" sz="1600" dirty="0">
                  <a:latin typeface="DM Sans" pitchFamily="2" charset="77"/>
                </a:rPr>
                <a:t>Senior government officials, employers, migration policy experts, skills training providers, assessment and certification agencies, recruitment agencies, and migrant workers  </a:t>
              </a:r>
            </a:p>
          </p:txBody>
        </p:sp>
        <p:sp>
          <p:nvSpPr>
            <p:cNvPr id="21" name="Rounded Rectangle 20">
              <a:extLst>
                <a:ext uri="{FF2B5EF4-FFF2-40B4-BE49-F238E27FC236}">
                  <a16:creationId xmlns:a16="http://schemas.microsoft.com/office/drawing/2014/main" id="{5EFB0C23-2822-1265-B375-1D5CB4C2767F}"/>
                </a:ext>
              </a:extLst>
            </p:cNvPr>
            <p:cNvSpPr/>
            <p:nvPr/>
          </p:nvSpPr>
          <p:spPr>
            <a:xfrm>
              <a:off x="4452229" y="1738302"/>
              <a:ext cx="3087270" cy="1451384"/>
            </a:xfrm>
            <a:prstGeom prst="roundRect">
              <a:avLst/>
            </a:prstGeom>
            <a:solidFill>
              <a:srgbClr val="E8E9E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44" name="TextBox 24">
              <a:extLst>
                <a:ext uri="{FF2B5EF4-FFF2-40B4-BE49-F238E27FC236}">
                  <a16:creationId xmlns:a16="http://schemas.microsoft.com/office/drawing/2014/main" id="{979AF3DC-5229-B145-6D54-E8F9763970E5}"/>
                </a:ext>
              </a:extLst>
            </p:cNvPr>
            <p:cNvSpPr txBox="1">
              <a:spLocks noChangeArrowheads="1"/>
            </p:cNvSpPr>
            <p:nvPr/>
          </p:nvSpPr>
          <p:spPr bwMode="auto">
            <a:xfrm>
              <a:off x="4668938" y="1994706"/>
              <a:ext cx="2653873" cy="37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3300"/>
                </a:lnSpc>
                <a:spcBef>
                  <a:spcPct val="0"/>
                </a:spcBef>
                <a:buFontTx/>
                <a:buNone/>
              </a:pPr>
              <a:r>
                <a:rPr lang="en-US" altLang="en-US" sz="2000" b="1">
                  <a:solidFill>
                    <a:srgbClr val="002060"/>
                  </a:solidFill>
                  <a:latin typeface="DM Sans Bold"/>
                </a:rPr>
                <a:t>CONTENT ANALYSIS</a:t>
              </a:r>
            </a:p>
          </p:txBody>
        </p:sp>
        <p:sp>
          <p:nvSpPr>
            <p:cNvPr id="18445" name="TextBox 29">
              <a:extLst>
                <a:ext uri="{FF2B5EF4-FFF2-40B4-BE49-F238E27FC236}">
                  <a16:creationId xmlns:a16="http://schemas.microsoft.com/office/drawing/2014/main" id="{413DAA3B-4888-6069-1A22-D530D2F3B3D9}"/>
                </a:ext>
              </a:extLst>
            </p:cNvPr>
            <p:cNvSpPr txBox="1">
              <a:spLocks noChangeArrowheads="1"/>
            </p:cNvSpPr>
            <p:nvPr/>
          </p:nvSpPr>
          <p:spPr bwMode="auto">
            <a:xfrm>
              <a:off x="4120769" y="2370517"/>
              <a:ext cx="3418379" cy="79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eaLnBrk="1" hangingPunct="1">
                <a:lnSpc>
                  <a:spcPct val="100000"/>
                </a:lnSpc>
                <a:spcBef>
                  <a:spcPct val="0"/>
                </a:spcBef>
                <a:buFontTx/>
                <a:buNone/>
              </a:pPr>
              <a:r>
                <a:rPr lang="en-US" altLang="en-US" sz="1600" dirty="0">
                  <a:latin typeface="DM Sans" pitchFamily="2" charset="77"/>
                </a:rPr>
                <a:t>Media reports on the Asia-GCC </a:t>
              </a:r>
              <a:r>
                <a:rPr lang="en-US" altLang="en-US" sz="1600" dirty="0" err="1">
                  <a:latin typeface="DM Sans" pitchFamily="2" charset="77"/>
                </a:rPr>
                <a:t>labour</a:t>
              </a:r>
              <a:r>
                <a:rPr lang="en-US" altLang="en-US" sz="1600" dirty="0">
                  <a:latin typeface="DM Sans" pitchFamily="2" charset="77"/>
                </a:rPr>
                <a:t> migration corridor and skills issues, bilateral skills agreements </a:t>
              </a:r>
            </a:p>
          </p:txBody>
        </p:sp>
        <p:sp>
          <p:nvSpPr>
            <p:cNvPr id="26" name="Rounded Rectangle 25">
              <a:extLst>
                <a:ext uri="{FF2B5EF4-FFF2-40B4-BE49-F238E27FC236}">
                  <a16:creationId xmlns:a16="http://schemas.microsoft.com/office/drawing/2014/main" id="{B58CB5C2-43A9-3406-2443-BF781D641B9C}"/>
                </a:ext>
              </a:extLst>
            </p:cNvPr>
            <p:cNvSpPr/>
            <p:nvPr/>
          </p:nvSpPr>
          <p:spPr>
            <a:xfrm>
              <a:off x="4452229" y="3429458"/>
              <a:ext cx="3087270" cy="2212787"/>
            </a:xfrm>
            <a:prstGeom prst="roundRect">
              <a:avLst/>
            </a:prstGeom>
            <a:solidFill>
              <a:srgbClr val="E8E9E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447" name="TextBox 29">
              <a:extLst>
                <a:ext uri="{FF2B5EF4-FFF2-40B4-BE49-F238E27FC236}">
                  <a16:creationId xmlns:a16="http://schemas.microsoft.com/office/drawing/2014/main" id="{F33D84C5-8CF5-21F0-804D-34827852F2B0}"/>
                </a:ext>
              </a:extLst>
            </p:cNvPr>
            <p:cNvSpPr txBox="1">
              <a:spLocks noChangeArrowheads="1"/>
            </p:cNvSpPr>
            <p:nvPr/>
          </p:nvSpPr>
          <p:spPr bwMode="auto">
            <a:xfrm>
              <a:off x="4710954" y="3995648"/>
              <a:ext cx="2653873" cy="39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IN" altLang="en-US" sz="1600" dirty="0">
                  <a:latin typeface="DM Sans" pitchFamily="2" charset="77"/>
                </a:rPr>
                <a:t>Implementation processes of bilateral agreements</a:t>
              </a:r>
            </a:p>
          </p:txBody>
        </p:sp>
        <p:sp>
          <p:nvSpPr>
            <p:cNvPr id="29" name="Rounded Rectangle 28">
              <a:extLst>
                <a:ext uri="{FF2B5EF4-FFF2-40B4-BE49-F238E27FC236}">
                  <a16:creationId xmlns:a16="http://schemas.microsoft.com/office/drawing/2014/main" id="{D3C1005E-22E0-8620-901E-317581758BD5}"/>
                </a:ext>
              </a:extLst>
            </p:cNvPr>
            <p:cNvSpPr/>
            <p:nvPr/>
          </p:nvSpPr>
          <p:spPr>
            <a:xfrm>
              <a:off x="8027368" y="1752332"/>
              <a:ext cx="3087270" cy="1408021"/>
            </a:xfrm>
            <a:prstGeom prst="roundRect">
              <a:avLst/>
            </a:prstGeom>
            <a:solidFill>
              <a:srgbClr val="E8E9E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49" name="TextBox 24">
              <a:extLst>
                <a:ext uri="{FF2B5EF4-FFF2-40B4-BE49-F238E27FC236}">
                  <a16:creationId xmlns:a16="http://schemas.microsoft.com/office/drawing/2014/main" id="{C9B09883-2ABB-1C47-0164-DBCC8C25F04A}"/>
                </a:ext>
              </a:extLst>
            </p:cNvPr>
            <p:cNvSpPr txBox="1">
              <a:spLocks noChangeArrowheads="1"/>
            </p:cNvSpPr>
            <p:nvPr/>
          </p:nvSpPr>
          <p:spPr bwMode="auto">
            <a:xfrm>
              <a:off x="8243711" y="1987624"/>
              <a:ext cx="2818797"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3300"/>
                </a:lnSpc>
                <a:spcBef>
                  <a:spcPct val="0"/>
                </a:spcBef>
                <a:buFontTx/>
                <a:buNone/>
              </a:pPr>
              <a:r>
                <a:rPr lang="en-US" altLang="en-US" sz="2000" b="1">
                  <a:solidFill>
                    <a:srgbClr val="002060"/>
                  </a:solidFill>
                  <a:latin typeface="DM Sans Bold"/>
                </a:rPr>
                <a:t>FIELD OBSERVATIONS</a:t>
              </a:r>
            </a:p>
          </p:txBody>
        </p:sp>
        <p:sp>
          <p:nvSpPr>
            <p:cNvPr id="18450" name="TextBox 29">
              <a:extLst>
                <a:ext uri="{FF2B5EF4-FFF2-40B4-BE49-F238E27FC236}">
                  <a16:creationId xmlns:a16="http://schemas.microsoft.com/office/drawing/2014/main" id="{EBC80623-0710-6F02-0496-02CAF84659C1}"/>
                </a:ext>
              </a:extLst>
            </p:cNvPr>
            <p:cNvSpPr txBox="1">
              <a:spLocks noChangeArrowheads="1"/>
            </p:cNvSpPr>
            <p:nvPr/>
          </p:nvSpPr>
          <p:spPr bwMode="auto">
            <a:xfrm>
              <a:off x="7863392" y="2394763"/>
              <a:ext cx="3097072" cy="395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eaLnBrk="1" hangingPunct="1">
                <a:lnSpc>
                  <a:spcPct val="100000"/>
                </a:lnSpc>
                <a:spcBef>
                  <a:spcPct val="0"/>
                </a:spcBef>
                <a:buFontTx/>
                <a:buNone/>
              </a:pPr>
              <a:r>
                <a:rPr lang="en-US" altLang="en-US" sz="1600" dirty="0">
                  <a:latin typeface="DM Sans" pitchFamily="2" charset="77"/>
                </a:rPr>
                <a:t>During interactions and consultations</a:t>
              </a:r>
            </a:p>
          </p:txBody>
        </p:sp>
        <p:sp>
          <p:nvSpPr>
            <p:cNvPr id="32" name="Rounded Rectangle 31">
              <a:extLst>
                <a:ext uri="{FF2B5EF4-FFF2-40B4-BE49-F238E27FC236}">
                  <a16:creationId xmlns:a16="http://schemas.microsoft.com/office/drawing/2014/main" id="{81D5070A-0F31-BD96-AB9E-1D8BEE994E7B}"/>
                </a:ext>
              </a:extLst>
            </p:cNvPr>
            <p:cNvSpPr/>
            <p:nvPr/>
          </p:nvSpPr>
          <p:spPr>
            <a:xfrm>
              <a:off x="8027368" y="3429458"/>
              <a:ext cx="3087270" cy="2106930"/>
            </a:xfrm>
            <a:prstGeom prst="roundRect">
              <a:avLst/>
            </a:prstGeom>
            <a:solidFill>
              <a:srgbClr val="E8E9E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52" name="TextBox 24">
              <a:extLst>
                <a:ext uri="{FF2B5EF4-FFF2-40B4-BE49-F238E27FC236}">
                  <a16:creationId xmlns:a16="http://schemas.microsoft.com/office/drawing/2014/main" id="{77A4D104-E7D7-C307-E0F9-AFC9B67DB1DB}"/>
                </a:ext>
              </a:extLst>
            </p:cNvPr>
            <p:cNvSpPr txBox="1">
              <a:spLocks noChangeArrowheads="1"/>
            </p:cNvSpPr>
            <p:nvPr/>
          </p:nvSpPr>
          <p:spPr bwMode="auto">
            <a:xfrm>
              <a:off x="8243711" y="3501988"/>
              <a:ext cx="2653873" cy="37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3300"/>
                </a:lnSpc>
                <a:spcBef>
                  <a:spcPct val="0"/>
                </a:spcBef>
                <a:buFontTx/>
                <a:buNone/>
              </a:pPr>
              <a:r>
                <a:rPr lang="en-US" altLang="en-US" sz="2000" b="1">
                  <a:solidFill>
                    <a:srgbClr val="002060"/>
                  </a:solidFill>
                  <a:latin typeface="DM Sans Bold"/>
                </a:rPr>
                <a:t>CASE STUDIES</a:t>
              </a:r>
            </a:p>
          </p:txBody>
        </p:sp>
        <p:sp>
          <p:nvSpPr>
            <p:cNvPr id="18453" name="TextBox 29">
              <a:extLst>
                <a:ext uri="{FF2B5EF4-FFF2-40B4-BE49-F238E27FC236}">
                  <a16:creationId xmlns:a16="http://schemas.microsoft.com/office/drawing/2014/main" id="{E7DBCE65-4862-9D27-CED0-79DCE6C78E2E}"/>
                </a:ext>
              </a:extLst>
            </p:cNvPr>
            <p:cNvSpPr txBox="1">
              <a:spLocks noChangeArrowheads="1"/>
            </p:cNvSpPr>
            <p:nvPr/>
          </p:nvSpPr>
          <p:spPr bwMode="auto">
            <a:xfrm>
              <a:off x="7863393" y="4154911"/>
              <a:ext cx="3034191" cy="98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eaLnBrk="1" hangingPunct="1">
                <a:lnSpc>
                  <a:spcPct val="100000"/>
                </a:lnSpc>
                <a:spcBef>
                  <a:spcPct val="0"/>
                </a:spcBef>
                <a:buFontTx/>
                <a:buNone/>
              </a:pPr>
              <a:r>
                <a:rPr lang="en-US" altLang="en-US" sz="1600" b="1" dirty="0">
                  <a:latin typeface="DM Sans" pitchFamily="2" charset="77"/>
                </a:rPr>
                <a:t>ADD GCC Destination</a:t>
              </a:r>
              <a:r>
                <a:rPr lang="en-US" altLang="en-US" sz="1600" dirty="0">
                  <a:latin typeface="DM Sans" pitchFamily="2" charset="77"/>
                </a:rPr>
                <a:t>: Saudi Arabia and UAE</a:t>
              </a:r>
            </a:p>
            <a:p>
              <a:pPr lvl="1" eaLnBrk="1" hangingPunct="1">
                <a:lnSpc>
                  <a:spcPct val="100000"/>
                </a:lnSpc>
                <a:spcBef>
                  <a:spcPct val="0"/>
                </a:spcBef>
                <a:buFontTx/>
                <a:buNone/>
              </a:pPr>
              <a:endParaRPr lang="en-US" altLang="en-US" sz="1600" dirty="0">
                <a:latin typeface="DM Sans" pitchFamily="2" charset="77"/>
              </a:endParaRPr>
            </a:p>
            <a:p>
              <a:pPr lvl="1" eaLnBrk="1" hangingPunct="1">
                <a:lnSpc>
                  <a:spcPct val="100000"/>
                </a:lnSpc>
                <a:spcBef>
                  <a:spcPct val="0"/>
                </a:spcBef>
                <a:buFontTx/>
                <a:buNone/>
              </a:pPr>
              <a:r>
                <a:rPr lang="en-US" altLang="en-US" sz="1600" b="1" dirty="0">
                  <a:latin typeface="DM Sans" pitchFamily="2" charset="77"/>
                </a:rPr>
                <a:t>ADD Asian Origin:</a:t>
              </a:r>
              <a:r>
                <a:rPr lang="en-US" altLang="en-US" sz="1600" dirty="0">
                  <a:latin typeface="DM Sans" pitchFamily="2" charset="77"/>
                </a:rPr>
                <a:t> Pakistan, Philippines, and India </a:t>
              </a:r>
            </a:p>
          </p:txBody>
        </p:sp>
        <p:sp>
          <p:nvSpPr>
            <p:cNvPr id="18454" name="TextBox 24">
              <a:extLst>
                <a:ext uri="{FF2B5EF4-FFF2-40B4-BE49-F238E27FC236}">
                  <a16:creationId xmlns:a16="http://schemas.microsoft.com/office/drawing/2014/main" id="{89566A2E-14BB-A7FE-1D9B-7F8CAEE6EA1C}"/>
                </a:ext>
              </a:extLst>
            </p:cNvPr>
            <p:cNvSpPr txBox="1">
              <a:spLocks noChangeArrowheads="1"/>
            </p:cNvSpPr>
            <p:nvPr/>
          </p:nvSpPr>
          <p:spPr bwMode="auto">
            <a:xfrm>
              <a:off x="4710953" y="3501987"/>
              <a:ext cx="2653873" cy="37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3300"/>
                </a:lnSpc>
                <a:spcBef>
                  <a:spcPct val="0"/>
                </a:spcBef>
                <a:buFontTx/>
                <a:buNone/>
              </a:pPr>
              <a:r>
                <a:rPr lang="en-US" altLang="en-US" sz="2000" b="1">
                  <a:solidFill>
                    <a:srgbClr val="002060"/>
                  </a:solidFill>
                  <a:latin typeface="DM Sans Bold"/>
                </a:rPr>
                <a:t>PROCESS TRACING</a:t>
              </a:r>
            </a:p>
          </p:txBody>
        </p:sp>
      </p:grpSp>
      <p:pic>
        <p:nvPicPr>
          <p:cNvPr id="18435" name="Picture 26">
            <a:extLst>
              <a:ext uri="{FF2B5EF4-FFF2-40B4-BE49-F238E27FC236}">
                <a16:creationId xmlns:a16="http://schemas.microsoft.com/office/drawing/2014/main" id="{E1EBF6D1-ADCC-99E2-CDE9-A3F2CBA7F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179388"/>
            <a:ext cx="11318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BB25E038-328F-26D6-60A2-91377BF6F683}"/>
              </a:ext>
            </a:extLst>
          </p:cNvPr>
          <p:cNvSpPr txBox="1"/>
          <p:nvPr/>
        </p:nvSpPr>
        <p:spPr>
          <a:xfrm>
            <a:off x="1638300" y="228600"/>
            <a:ext cx="10414000" cy="554038"/>
          </a:xfrm>
          <a:prstGeom prst="rect">
            <a:avLst/>
          </a:prstGeom>
        </p:spPr>
        <p:txBody>
          <a:bodyPr lIns="0" tIns="0" rIns="0" bIns="0">
            <a:spAutoFit/>
          </a:bodyPr>
          <a:lstStyle/>
          <a:p>
            <a:pPr algn="ctr" eaLnBrk="1" fontAlgn="auto" hangingPunct="1">
              <a:spcBef>
                <a:spcPts val="0"/>
              </a:spcBef>
              <a:spcAft>
                <a:spcPts val="0"/>
              </a:spcAft>
              <a:defRPr/>
            </a:pPr>
            <a:r>
              <a:rPr lang="en-US" sz="3600" b="1" dirty="0">
                <a:solidFill>
                  <a:schemeClr val="accent1">
                    <a:lumMod val="50000"/>
                  </a:schemeClr>
                </a:solidFill>
                <a:latin typeface="DM Sans Bold"/>
              </a:rPr>
              <a:t>SNAPSHOT OF LABOR MARKET TRENDS IN GCC</a:t>
            </a:r>
          </a:p>
        </p:txBody>
      </p:sp>
      <p:grpSp>
        <p:nvGrpSpPr>
          <p:cNvPr id="4" name="Group 3">
            <a:extLst>
              <a:ext uri="{FF2B5EF4-FFF2-40B4-BE49-F238E27FC236}">
                <a16:creationId xmlns:a16="http://schemas.microsoft.com/office/drawing/2014/main" id="{1D72879B-66DF-CE83-6155-AB901EF33B46}"/>
              </a:ext>
            </a:extLst>
          </p:cNvPr>
          <p:cNvGrpSpPr/>
          <p:nvPr/>
        </p:nvGrpSpPr>
        <p:grpSpPr>
          <a:xfrm>
            <a:off x="3741758" y="3896388"/>
            <a:ext cx="1728781" cy="1721855"/>
            <a:chOff x="3007705" y="2470"/>
            <a:chExt cx="1034083" cy="1188601"/>
          </a:xfrm>
          <a:solidFill>
            <a:srgbClr val="8CA9AD"/>
          </a:solidFill>
        </p:grpSpPr>
        <p:sp>
          <p:nvSpPr>
            <p:cNvPr id="14" name="Hexagon 13">
              <a:extLst>
                <a:ext uri="{FF2B5EF4-FFF2-40B4-BE49-F238E27FC236}">
                  <a16:creationId xmlns:a16="http://schemas.microsoft.com/office/drawing/2014/main" id="{40D94A9A-6CEF-DC86-D332-642BC6FAFD11}"/>
                </a:ext>
              </a:extLst>
            </p:cNvPr>
            <p:cNvSpPr/>
            <p:nvPr/>
          </p:nvSpPr>
          <p:spPr>
            <a:xfrm rot="5400000">
              <a:off x="2930446" y="79729"/>
              <a:ext cx="1188601" cy="103408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eaLnBrk="1" fontAlgn="auto" hangingPunct="1">
                <a:spcBef>
                  <a:spcPts val="0"/>
                </a:spcBef>
                <a:spcAft>
                  <a:spcPts val="0"/>
                </a:spcAft>
                <a:defRPr/>
              </a:pPr>
              <a:endParaRPr lang="en-US"/>
            </a:p>
          </p:txBody>
        </p:sp>
        <p:sp>
          <p:nvSpPr>
            <p:cNvPr id="15" name="Hexagon 4">
              <a:extLst>
                <a:ext uri="{FF2B5EF4-FFF2-40B4-BE49-F238E27FC236}">
                  <a16:creationId xmlns:a16="http://schemas.microsoft.com/office/drawing/2014/main" id="{038FF1BE-B4A3-150A-6225-4A35EFB9C3C1}"/>
                </a:ext>
              </a:extLst>
            </p:cNvPr>
            <p:cNvSpPr/>
            <p:nvPr/>
          </p:nvSpPr>
          <p:spPr>
            <a:xfrm>
              <a:off x="3168850" y="187694"/>
              <a:ext cx="711793" cy="818153"/>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355600" eaLnBrk="1" fontAlgn="auto" hangingPunct="1">
                <a:lnSpc>
                  <a:spcPct val="90000"/>
                </a:lnSpc>
                <a:spcAft>
                  <a:spcPct val="35000"/>
                </a:spcAft>
                <a:defRPr/>
              </a:pPr>
              <a:r>
                <a:rPr lang="en-US" sz="1600" b="1" dirty="0"/>
                <a:t>Construction</a:t>
              </a:r>
              <a:endParaRPr lang="en-US" b="1" dirty="0"/>
            </a:p>
          </p:txBody>
        </p:sp>
      </p:grpSp>
      <p:grpSp>
        <p:nvGrpSpPr>
          <p:cNvPr id="5" name="Group 4">
            <a:extLst>
              <a:ext uri="{FF2B5EF4-FFF2-40B4-BE49-F238E27FC236}">
                <a16:creationId xmlns:a16="http://schemas.microsoft.com/office/drawing/2014/main" id="{92ABE05F-B7E1-A758-8AC6-5DEE6383D7BF}"/>
              </a:ext>
            </a:extLst>
          </p:cNvPr>
          <p:cNvGrpSpPr/>
          <p:nvPr/>
        </p:nvGrpSpPr>
        <p:grpSpPr>
          <a:xfrm>
            <a:off x="1804530" y="3836510"/>
            <a:ext cx="1728781" cy="1721855"/>
            <a:chOff x="4214977" y="569935"/>
            <a:chExt cx="1034083" cy="1188601"/>
          </a:xfrm>
          <a:solidFill>
            <a:srgbClr val="8CA9AD"/>
          </a:solidFill>
        </p:grpSpPr>
        <p:sp>
          <p:nvSpPr>
            <p:cNvPr id="12" name="Hexagon 11">
              <a:extLst>
                <a:ext uri="{FF2B5EF4-FFF2-40B4-BE49-F238E27FC236}">
                  <a16:creationId xmlns:a16="http://schemas.microsoft.com/office/drawing/2014/main" id="{E6961656-D10D-AA3A-7B5B-4164F5DEC043}"/>
                </a:ext>
              </a:extLst>
            </p:cNvPr>
            <p:cNvSpPr/>
            <p:nvPr/>
          </p:nvSpPr>
          <p:spPr>
            <a:xfrm rot="5400000">
              <a:off x="4137718" y="647194"/>
              <a:ext cx="1188601" cy="103408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eaLnBrk="1" fontAlgn="auto" hangingPunct="1">
                <a:spcBef>
                  <a:spcPts val="0"/>
                </a:spcBef>
                <a:spcAft>
                  <a:spcPts val="0"/>
                </a:spcAft>
                <a:defRPr/>
              </a:pPr>
              <a:endParaRPr lang="en-US"/>
            </a:p>
          </p:txBody>
        </p:sp>
        <p:sp>
          <p:nvSpPr>
            <p:cNvPr id="13" name="Hexagon 6">
              <a:extLst>
                <a:ext uri="{FF2B5EF4-FFF2-40B4-BE49-F238E27FC236}">
                  <a16:creationId xmlns:a16="http://schemas.microsoft.com/office/drawing/2014/main" id="{A566A612-AF8B-D7B0-BDF8-9E9FAA44BCDD}"/>
                </a:ext>
              </a:extLst>
            </p:cNvPr>
            <p:cNvSpPr/>
            <p:nvPr/>
          </p:nvSpPr>
          <p:spPr>
            <a:xfrm>
              <a:off x="4300679" y="755159"/>
              <a:ext cx="862679" cy="818153"/>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355600" eaLnBrk="1" fontAlgn="auto" hangingPunct="1">
                <a:lnSpc>
                  <a:spcPct val="90000"/>
                </a:lnSpc>
                <a:spcAft>
                  <a:spcPct val="35000"/>
                </a:spcAft>
                <a:defRPr/>
              </a:pPr>
              <a:r>
                <a:rPr lang="en-US" sz="1600" b="1" dirty="0"/>
                <a:t>Freight, Logistics, and Transportation</a:t>
              </a:r>
            </a:p>
          </p:txBody>
        </p:sp>
      </p:grpSp>
      <p:grpSp>
        <p:nvGrpSpPr>
          <p:cNvPr id="6" name="Group 5">
            <a:extLst>
              <a:ext uri="{FF2B5EF4-FFF2-40B4-BE49-F238E27FC236}">
                <a16:creationId xmlns:a16="http://schemas.microsoft.com/office/drawing/2014/main" id="{820D7362-6FCA-4465-5443-C75082194E9E}"/>
              </a:ext>
            </a:extLst>
          </p:cNvPr>
          <p:cNvGrpSpPr/>
          <p:nvPr/>
        </p:nvGrpSpPr>
        <p:grpSpPr>
          <a:xfrm>
            <a:off x="2481565" y="5151378"/>
            <a:ext cx="2133417" cy="1980791"/>
            <a:chOff x="3489479" y="2027391"/>
            <a:chExt cx="1276119" cy="1367345"/>
          </a:xfrm>
          <a:solidFill>
            <a:srgbClr val="8CA9AD"/>
          </a:solidFill>
        </p:grpSpPr>
        <p:sp>
          <p:nvSpPr>
            <p:cNvPr id="10" name="Hexagon 9">
              <a:extLst>
                <a:ext uri="{FF2B5EF4-FFF2-40B4-BE49-F238E27FC236}">
                  <a16:creationId xmlns:a16="http://schemas.microsoft.com/office/drawing/2014/main" id="{4B1EED8F-EB42-6331-3A1F-E7B522C41856}"/>
                </a:ext>
              </a:extLst>
            </p:cNvPr>
            <p:cNvSpPr/>
            <p:nvPr/>
          </p:nvSpPr>
          <p:spPr>
            <a:xfrm rot="5400000">
              <a:off x="3443866" y="2073004"/>
              <a:ext cx="1367345" cy="1276119"/>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eaLnBrk="1" fontAlgn="auto" hangingPunct="1">
                <a:spcBef>
                  <a:spcPts val="0"/>
                </a:spcBef>
                <a:spcAft>
                  <a:spcPts val="0"/>
                </a:spcAft>
                <a:defRPr/>
              </a:pPr>
              <a:endParaRPr lang="en-US"/>
            </a:p>
          </p:txBody>
        </p:sp>
        <p:sp>
          <p:nvSpPr>
            <p:cNvPr id="11" name="Hexagon 8">
              <a:extLst>
                <a:ext uri="{FF2B5EF4-FFF2-40B4-BE49-F238E27FC236}">
                  <a16:creationId xmlns:a16="http://schemas.microsoft.com/office/drawing/2014/main" id="{4FDEFF14-D418-27C1-13E1-389A7D9BE2C6}"/>
                </a:ext>
              </a:extLst>
            </p:cNvPr>
            <p:cNvSpPr/>
            <p:nvPr/>
          </p:nvSpPr>
          <p:spPr>
            <a:xfrm>
              <a:off x="3657853" y="2217067"/>
              <a:ext cx="1034082" cy="818153"/>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355600" eaLnBrk="1" fontAlgn="auto" hangingPunct="1">
                <a:lnSpc>
                  <a:spcPct val="90000"/>
                </a:lnSpc>
                <a:spcAft>
                  <a:spcPct val="35000"/>
                </a:spcAft>
                <a:defRPr/>
              </a:pPr>
              <a:r>
                <a:rPr lang="en-US" sz="1600" b="1" dirty="0"/>
                <a:t>Care work </a:t>
              </a:r>
            </a:p>
            <a:p>
              <a:pPr defTabSz="355600" eaLnBrk="1" fontAlgn="auto" hangingPunct="1">
                <a:lnSpc>
                  <a:spcPct val="90000"/>
                </a:lnSpc>
                <a:spcAft>
                  <a:spcPct val="35000"/>
                </a:spcAft>
                <a:defRPr/>
              </a:pPr>
              <a:r>
                <a:rPr lang="en-US" sz="1200" dirty="0"/>
                <a:t>(</a:t>
              </a:r>
              <a:r>
                <a:rPr lang="en-US" sz="1600" dirty="0"/>
                <a:t>domestic work, health care professionals, and caregivers)</a:t>
              </a:r>
            </a:p>
          </p:txBody>
        </p:sp>
      </p:grpSp>
      <p:grpSp>
        <p:nvGrpSpPr>
          <p:cNvPr id="7" name="Group 6">
            <a:extLst>
              <a:ext uri="{FF2B5EF4-FFF2-40B4-BE49-F238E27FC236}">
                <a16:creationId xmlns:a16="http://schemas.microsoft.com/office/drawing/2014/main" id="{392A864D-D517-7CC1-8C80-06BF5BA9E53F}"/>
              </a:ext>
            </a:extLst>
          </p:cNvPr>
          <p:cNvGrpSpPr/>
          <p:nvPr/>
        </p:nvGrpSpPr>
        <p:grpSpPr>
          <a:xfrm>
            <a:off x="4784242" y="5141018"/>
            <a:ext cx="1728781" cy="1721855"/>
            <a:chOff x="2470954" y="3024672"/>
            <a:chExt cx="1034083" cy="1188601"/>
          </a:xfrm>
          <a:solidFill>
            <a:srgbClr val="8CA9AD"/>
          </a:solidFill>
        </p:grpSpPr>
        <p:sp>
          <p:nvSpPr>
            <p:cNvPr id="8" name="Hexagon 7">
              <a:extLst>
                <a:ext uri="{FF2B5EF4-FFF2-40B4-BE49-F238E27FC236}">
                  <a16:creationId xmlns:a16="http://schemas.microsoft.com/office/drawing/2014/main" id="{CB766920-7622-C873-D1A2-300B1698E562}"/>
                </a:ext>
              </a:extLst>
            </p:cNvPr>
            <p:cNvSpPr/>
            <p:nvPr/>
          </p:nvSpPr>
          <p:spPr>
            <a:xfrm rot="5400000">
              <a:off x="2393695" y="3101931"/>
              <a:ext cx="1188601" cy="103408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eaLnBrk="1" fontAlgn="auto" hangingPunct="1">
                <a:spcBef>
                  <a:spcPts val="0"/>
                </a:spcBef>
                <a:spcAft>
                  <a:spcPts val="0"/>
                </a:spcAft>
                <a:defRPr/>
              </a:pPr>
              <a:endParaRPr lang="en-US"/>
            </a:p>
          </p:txBody>
        </p:sp>
        <p:sp>
          <p:nvSpPr>
            <p:cNvPr id="9" name="Hexagon 10">
              <a:extLst>
                <a:ext uri="{FF2B5EF4-FFF2-40B4-BE49-F238E27FC236}">
                  <a16:creationId xmlns:a16="http://schemas.microsoft.com/office/drawing/2014/main" id="{0C754B4D-9F42-0EC9-56DE-F75609467864}"/>
                </a:ext>
              </a:extLst>
            </p:cNvPr>
            <p:cNvSpPr/>
            <p:nvPr/>
          </p:nvSpPr>
          <p:spPr>
            <a:xfrm>
              <a:off x="2608305" y="3214349"/>
              <a:ext cx="810457" cy="818153"/>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355600" eaLnBrk="1" fontAlgn="auto" hangingPunct="1">
                <a:lnSpc>
                  <a:spcPct val="90000"/>
                </a:lnSpc>
                <a:spcAft>
                  <a:spcPct val="35000"/>
                </a:spcAft>
                <a:defRPr/>
              </a:pPr>
              <a:r>
                <a:rPr lang="en-US" sz="1600" b="1" dirty="0"/>
                <a:t>Service-Based Sectors</a:t>
              </a:r>
            </a:p>
            <a:p>
              <a:pPr algn="ctr" defTabSz="355600" eaLnBrk="1" fontAlgn="auto" hangingPunct="1">
                <a:lnSpc>
                  <a:spcPct val="90000"/>
                </a:lnSpc>
                <a:spcAft>
                  <a:spcPct val="35000"/>
                </a:spcAft>
                <a:defRPr/>
              </a:pPr>
              <a:r>
                <a:rPr lang="en-US" dirty="0"/>
                <a:t>(Hospitality, etc.)</a:t>
              </a:r>
            </a:p>
          </p:txBody>
        </p:sp>
      </p:grpSp>
      <p:sp>
        <p:nvSpPr>
          <p:cNvPr id="20" name="TextBox 3">
            <a:extLst>
              <a:ext uri="{FF2B5EF4-FFF2-40B4-BE49-F238E27FC236}">
                <a16:creationId xmlns:a16="http://schemas.microsoft.com/office/drawing/2014/main" id="{B1F3CA25-A144-63D6-5ABE-DA9854EBEC50}"/>
              </a:ext>
            </a:extLst>
          </p:cNvPr>
          <p:cNvSpPr txBox="1"/>
          <p:nvPr/>
        </p:nvSpPr>
        <p:spPr>
          <a:xfrm>
            <a:off x="892175" y="952500"/>
            <a:ext cx="4638675" cy="602281"/>
          </a:xfrm>
          <a:prstGeom prst="rect">
            <a:avLst/>
          </a:prstGeom>
        </p:spPr>
        <p:txBody>
          <a:bodyPr wrap="square" lIns="0" tIns="0" rIns="0" bIns="0">
            <a:spAutoFit/>
          </a:bodyPr>
          <a:lstStyle/>
          <a:p>
            <a:pPr algn="ctr" eaLnBrk="1" fontAlgn="auto" hangingPunct="1">
              <a:lnSpc>
                <a:spcPts val="5500"/>
              </a:lnSpc>
              <a:spcBef>
                <a:spcPts val="0"/>
              </a:spcBef>
              <a:spcAft>
                <a:spcPts val="0"/>
              </a:spcAft>
              <a:defRPr/>
            </a:pPr>
            <a:r>
              <a:rPr lang="en-US" sz="2000" b="1" dirty="0">
                <a:solidFill>
                  <a:schemeClr val="accent1">
                    <a:lumMod val="50000"/>
                  </a:schemeClr>
                </a:solidFill>
                <a:latin typeface="DM Sans Bold"/>
              </a:rPr>
              <a:t>Case Studies: Saudi Arabia and UAE</a:t>
            </a:r>
          </a:p>
        </p:txBody>
      </p:sp>
      <p:sp>
        <p:nvSpPr>
          <p:cNvPr id="21" name="Rectangle 20">
            <a:extLst>
              <a:ext uri="{FF2B5EF4-FFF2-40B4-BE49-F238E27FC236}">
                <a16:creationId xmlns:a16="http://schemas.microsoft.com/office/drawing/2014/main" id="{EAA45B45-712C-21C5-CC6D-A43A8146601D}"/>
              </a:ext>
            </a:extLst>
          </p:cNvPr>
          <p:cNvSpPr/>
          <p:nvPr/>
        </p:nvSpPr>
        <p:spPr>
          <a:xfrm>
            <a:off x="379413" y="1685925"/>
            <a:ext cx="6053137" cy="2585323"/>
          </a:xfrm>
          <a:prstGeom prst="rect">
            <a:avLst/>
          </a:prstGeom>
        </p:spPr>
        <p:txBody>
          <a:bodyPr wrap="square">
            <a:spAutoFit/>
          </a:bodyPr>
          <a:lstStyle/>
          <a:p>
            <a:pPr algn="just" eaLnBrk="1" fontAlgn="auto" hangingPunct="1">
              <a:spcBef>
                <a:spcPts val="0"/>
              </a:spcBef>
              <a:spcAft>
                <a:spcPts val="0"/>
              </a:spcAft>
              <a:defRPr/>
            </a:pPr>
            <a:r>
              <a:rPr lang="en-US" sz="1600" dirty="0">
                <a:solidFill>
                  <a:schemeClr val="bg2">
                    <a:lumMod val="25000"/>
                  </a:schemeClr>
                </a:solidFill>
                <a:latin typeface="DM Sans Bold"/>
              </a:rPr>
              <a:t>- </a:t>
            </a:r>
            <a:r>
              <a:rPr lang="en-US" dirty="0">
                <a:solidFill>
                  <a:schemeClr val="bg2">
                    <a:lumMod val="25000"/>
                  </a:schemeClr>
                </a:solidFill>
                <a:latin typeface="DM Sans Bold"/>
              </a:rPr>
              <a:t>Rapid economic recovery after COVID-19 continues to create new jobs and has increased the demand of skilled foreign workers</a:t>
            </a:r>
          </a:p>
          <a:p>
            <a:pPr algn="just" eaLnBrk="1" fontAlgn="auto" hangingPunct="1">
              <a:spcBef>
                <a:spcPts val="0"/>
              </a:spcBef>
              <a:spcAft>
                <a:spcPts val="0"/>
              </a:spcAft>
              <a:defRPr/>
            </a:pPr>
            <a:endParaRPr lang="en-US" dirty="0">
              <a:solidFill>
                <a:schemeClr val="bg2">
                  <a:lumMod val="25000"/>
                </a:schemeClr>
              </a:solidFill>
              <a:latin typeface="DM Sans Bold"/>
            </a:endParaRPr>
          </a:p>
          <a:p>
            <a:pPr algn="just" eaLnBrk="1" fontAlgn="auto" hangingPunct="1">
              <a:spcBef>
                <a:spcPts val="0"/>
              </a:spcBef>
              <a:spcAft>
                <a:spcPts val="0"/>
              </a:spcAft>
              <a:defRPr/>
            </a:pPr>
            <a:r>
              <a:rPr lang="en-US" dirty="0">
                <a:solidFill>
                  <a:schemeClr val="bg2">
                    <a:lumMod val="25000"/>
                  </a:schemeClr>
                </a:solidFill>
                <a:latin typeface="DM Sans Bold"/>
              </a:rPr>
              <a:t>- Despite growing </a:t>
            </a:r>
            <a:r>
              <a:rPr lang="en-US" dirty="0" err="1">
                <a:solidFill>
                  <a:schemeClr val="bg2">
                    <a:lumMod val="25000"/>
                  </a:schemeClr>
                </a:solidFill>
                <a:latin typeface="DM Sans Bold"/>
              </a:rPr>
              <a:t>labour</a:t>
            </a:r>
            <a:r>
              <a:rPr lang="en-US" dirty="0">
                <a:solidFill>
                  <a:schemeClr val="bg2">
                    <a:lumMod val="25000"/>
                  </a:schemeClr>
                </a:solidFill>
                <a:latin typeface="DM Sans Bold"/>
              </a:rPr>
              <a:t> market </a:t>
            </a:r>
            <a:r>
              <a:rPr lang="en-US" b="1" dirty="0">
                <a:solidFill>
                  <a:schemeClr val="accent1">
                    <a:lumMod val="50000"/>
                  </a:schemeClr>
                </a:solidFill>
                <a:latin typeface="DM Sans Bold"/>
              </a:rPr>
              <a:t>nationalization</a:t>
            </a:r>
            <a:r>
              <a:rPr lang="en-US" dirty="0">
                <a:solidFill>
                  <a:schemeClr val="accent1">
                    <a:lumMod val="50000"/>
                  </a:schemeClr>
                </a:solidFill>
                <a:latin typeface="DM Sans Bold"/>
              </a:rPr>
              <a:t> </a:t>
            </a:r>
            <a:r>
              <a:rPr lang="en-US" dirty="0">
                <a:solidFill>
                  <a:schemeClr val="bg2">
                    <a:lumMod val="25000"/>
                  </a:schemeClr>
                </a:solidFill>
                <a:latin typeface="DM Sans Bold"/>
              </a:rPr>
              <a:t>efforts, particularly of skilled and semi-skilled occupations, both Saudi Arabia and UAE have inc</a:t>
            </a:r>
            <a:r>
              <a:rPr lang="en-US" sz="1600" dirty="0">
                <a:solidFill>
                  <a:schemeClr val="bg2">
                    <a:lumMod val="25000"/>
                  </a:schemeClr>
                </a:solidFill>
                <a:latin typeface="DM Sans Bold"/>
              </a:rPr>
              <a:t>re</a:t>
            </a:r>
            <a:r>
              <a:rPr lang="en-US" dirty="0">
                <a:solidFill>
                  <a:schemeClr val="bg2">
                    <a:lumMod val="25000"/>
                  </a:schemeClr>
                </a:solidFill>
                <a:latin typeface="DM Sans Bold"/>
              </a:rPr>
              <a:t>asing </a:t>
            </a:r>
            <a:r>
              <a:rPr lang="en-US" dirty="0" err="1">
                <a:solidFill>
                  <a:schemeClr val="bg2">
                    <a:lumMod val="25000"/>
                  </a:schemeClr>
                </a:solidFill>
                <a:latin typeface="DM Sans Bold"/>
              </a:rPr>
              <a:t>lab</a:t>
            </a:r>
            <a:r>
              <a:rPr lang="en-US" dirty="0" err="1">
                <a:latin typeface="DM Sans Bold"/>
              </a:rPr>
              <a:t>ou</a:t>
            </a:r>
            <a:r>
              <a:rPr lang="en-US" dirty="0" err="1">
                <a:solidFill>
                  <a:schemeClr val="bg2">
                    <a:lumMod val="25000"/>
                  </a:schemeClr>
                </a:solidFill>
                <a:latin typeface="DM Sans Bold"/>
              </a:rPr>
              <a:t>r</a:t>
            </a:r>
            <a:r>
              <a:rPr lang="en-US" dirty="0">
                <a:solidFill>
                  <a:schemeClr val="bg2">
                    <a:lumMod val="25000"/>
                  </a:schemeClr>
                </a:solidFill>
                <a:latin typeface="DM Sans Bold"/>
              </a:rPr>
              <a:t> market demands across various sectors:</a:t>
            </a:r>
          </a:p>
        </p:txBody>
      </p:sp>
      <p:sp>
        <p:nvSpPr>
          <p:cNvPr id="25" name="Rounded Rectangle 24">
            <a:extLst>
              <a:ext uri="{FF2B5EF4-FFF2-40B4-BE49-F238E27FC236}">
                <a16:creationId xmlns:a16="http://schemas.microsoft.com/office/drawing/2014/main" id="{2649C5DB-C6AC-A7D5-C777-AE89E624E087}"/>
              </a:ext>
            </a:extLst>
          </p:cNvPr>
          <p:cNvSpPr/>
          <p:nvPr/>
        </p:nvSpPr>
        <p:spPr>
          <a:xfrm>
            <a:off x="6896100" y="3979863"/>
            <a:ext cx="5156200" cy="1220787"/>
          </a:xfrm>
          <a:prstGeom prst="roundRect">
            <a:avLst/>
          </a:prstGeom>
          <a:solidFill>
            <a:srgbClr val="E8E9E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chemeClr val="bg2">
                  <a:lumMod val="25000"/>
                </a:schemeClr>
              </a:solidFill>
            </a:endParaRPr>
          </a:p>
          <a:p>
            <a:pPr algn="ctr" eaLnBrk="1" fontAlgn="auto" hangingPunct="1">
              <a:spcBef>
                <a:spcPts val="0"/>
              </a:spcBef>
              <a:spcAft>
                <a:spcPts val="0"/>
              </a:spcAft>
              <a:defRPr/>
            </a:pPr>
            <a:r>
              <a:rPr lang="en-US" dirty="0">
                <a:solidFill>
                  <a:schemeClr val="bg2">
                    <a:lumMod val="25000"/>
                  </a:schemeClr>
                </a:solidFill>
                <a:latin typeface="DM Sans"/>
              </a:rPr>
              <a:t>Skill demand data is  mainly available </a:t>
            </a:r>
            <a:r>
              <a:rPr lang="en-US" dirty="0">
                <a:solidFill>
                  <a:schemeClr val="tx1"/>
                </a:solidFill>
                <a:latin typeface="DM Sans"/>
              </a:rPr>
              <a:t>with the   private sector which is moving the demand</a:t>
            </a:r>
          </a:p>
        </p:txBody>
      </p:sp>
      <p:sp>
        <p:nvSpPr>
          <p:cNvPr id="26" name="Rounded Rectangle 25">
            <a:extLst>
              <a:ext uri="{FF2B5EF4-FFF2-40B4-BE49-F238E27FC236}">
                <a16:creationId xmlns:a16="http://schemas.microsoft.com/office/drawing/2014/main" id="{62D3809A-7212-875A-EA7D-80BCAC13FD33}"/>
              </a:ext>
            </a:extLst>
          </p:cNvPr>
          <p:cNvSpPr/>
          <p:nvPr/>
        </p:nvSpPr>
        <p:spPr>
          <a:xfrm>
            <a:off x="6896100" y="1539875"/>
            <a:ext cx="5129213" cy="2062163"/>
          </a:xfrm>
          <a:prstGeom prst="roundRect">
            <a:avLst/>
          </a:prstGeom>
          <a:solidFill>
            <a:srgbClr val="E8E9E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solidFill>
                <a:schemeClr val="bg2">
                  <a:lumMod val="25000"/>
                </a:schemeClr>
              </a:solidFill>
              <a:latin typeface="DM Sans"/>
            </a:endParaRPr>
          </a:p>
          <a:p>
            <a:pPr algn="ctr" eaLnBrk="1" fontAlgn="auto" hangingPunct="1">
              <a:spcBef>
                <a:spcPts val="0"/>
              </a:spcBef>
              <a:spcAft>
                <a:spcPts val="0"/>
              </a:spcAft>
              <a:defRPr/>
            </a:pPr>
            <a:endParaRPr lang="en-US" sz="1600" dirty="0">
              <a:solidFill>
                <a:schemeClr val="bg2">
                  <a:lumMod val="25000"/>
                </a:schemeClr>
              </a:solidFill>
              <a:latin typeface="DM Sans"/>
            </a:endParaRPr>
          </a:p>
          <a:p>
            <a:pPr algn="ctr" eaLnBrk="1" fontAlgn="auto" hangingPunct="1">
              <a:spcBef>
                <a:spcPts val="0"/>
              </a:spcBef>
              <a:spcAft>
                <a:spcPts val="0"/>
              </a:spcAft>
              <a:defRPr/>
            </a:pPr>
            <a:r>
              <a:rPr lang="en-US" dirty="0">
                <a:solidFill>
                  <a:schemeClr val="bg2">
                    <a:lumMod val="25000"/>
                  </a:schemeClr>
                </a:solidFill>
                <a:latin typeface="DM Sans"/>
              </a:rPr>
              <a:t>There is however a lack of responsive skill delivery mechanisms, </a:t>
            </a:r>
            <a:r>
              <a:rPr lang="en-US" dirty="0" err="1">
                <a:solidFill>
                  <a:schemeClr val="bg2">
                    <a:lumMod val="25000"/>
                  </a:schemeClr>
                </a:solidFill>
                <a:latin typeface="DM Sans"/>
              </a:rPr>
              <a:t>programmes</a:t>
            </a:r>
            <a:r>
              <a:rPr lang="en-US" dirty="0">
                <a:solidFill>
                  <a:schemeClr val="bg2">
                    <a:lumMod val="25000"/>
                  </a:schemeClr>
                </a:solidFill>
                <a:latin typeface="DM Sans"/>
              </a:rPr>
              <a:t> or partnerships for migrant workers or employers despite growing skills investment in Asia origin countries</a:t>
            </a:r>
          </a:p>
        </p:txBody>
      </p:sp>
      <p:sp>
        <p:nvSpPr>
          <p:cNvPr id="20490" name="TextBox 24">
            <a:extLst>
              <a:ext uri="{FF2B5EF4-FFF2-40B4-BE49-F238E27FC236}">
                <a16:creationId xmlns:a16="http://schemas.microsoft.com/office/drawing/2014/main" id="{B0F7ABF9-C806-04C8-48DB-A7BC55AFEAD3}"/>
              </a:ext>
            </a:extLst>
          </p:cNvPr>
          <p:cNvSpPr txBox="1">
            <a:spLocks noChangeArrowheads="1"/>
          </p:cNvSpPr>
          <p:nvPr/>
        </p:nvSpPr>
        <p:spPr bwMode="auto">
          <a:xfrm>
            <a:off x="7986713" y="4008438"/>
            <a:ext cx="26543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3300"/>
              </a:lnSpc>
              <a:spcBef>
                <a:spcPct val="0"/>
              </a:spcBef>
              <a:buFontTx/>
              <a:buNone/>
            </a:pPr>
            <a:r>
              <a:rPr lang="en-US" altLang="en-US" sz="2000">
                <a:solidFill>
                  <a:srgbClr val="002060"/>
                </a:solidFill>
                <a:latin typeface="DM Sans" pitchFamily="2" charset="77"/>
              </a:rPr>
              <a:t>Data Availability</a:t>
            </a:r>
          </a:p>
        </p:txBody>
      </p:sp>
      <p:sp>
        <p:nvSpPr>
          <p:cNvPr id="20491" name="TextBox 24">
            <a:extLst>
              <a:ext uri="{FF2B5EF4-FFF2-40B4-BE49-F238E27FC236}">
                <a16:creationId xmlns:a16="http://schemas.microsoft.com/office/drawing/2014/main" id="{366BFBBF-59FC-3F24-A032-4FCB25753DC0}"/>
              </a:ext>
            </a:extLst>
          </p:cNvPr>
          <p:cNvSpPr txBox="1">
            <a:spLocks noChangeArrowheads="1"/>
          </p:cNvSpPr>
          <p:nvPr/>
        </p:nvSpPr>
        <p:spPr bwMode="auto">
          <a:xfrm>
            <a:off x="7721600" y="1584325"/>
            <a:ext cx="40195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3300"/>
              </a:lnSpc>
              <a:spcBef>
                <a:spcPct val="0"/>
              </a:spcBef>
              <a:buFontTx/>
              <a:buNone/>
            </a:pPr>
            <a:r>
              <a:rPr lang="en-US" altLang="en-US" sz="2000">
                <a:solidFill>
                  <a:srgbClr val="002060"/>
                </a:solidFill>
                <a:latin typeface="DM Sans" pitchFamily="2" charset="77"/>
              </a:rPr>
              <a:t>Lack of Responsive Skilling</a:t>
            </a:r>
          </a:p>
        </p:txBody>
      </p:sp>
      <p:pic>
        <p:nvPicPr>
          <p:cNvPr id="20492" name="Picture 31">
            <a:extLst>
              <a:ext uri="{FF2B5EF4-FFF2-40B4-BE49-F238E27FC236}">
                <a16:creationId xmlns:a16="http://schemas.microsoft.com/office/drawing/2014/main" id="{E551E0BA-9BC8-7D60-3915-6239F5137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179388"/>
            <a:ext cx="11318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a:extLst>
              <a:ext uri="{FF2B5EF4-FFF2-40B4-BE49-F238E27FC236}">
                <a16:creationId xmlns:a16="http://schemas.microsoft.com/office/drawing/2014/main" id="{39765ED2-646E-8D3D-784E-E85A42724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179388"/>
            <a:ext cx="11318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0619E6B7-1E8E-8219-84A0-67A6ADBB97BF}"/>
              </a:ext>
            </a:extLst>
          </p:cNvPr>
          <p:cNvSpPr txBox="1"/>
          <p:nvPr/>
        </p:nvSpPr>
        <p:spPr>
          <a:xfrm>
            <a:off x="379413" y="588963"/>
            <a:ext cx="11715750" cy="800100"/>
          </a:xfrm>
          <a:prstGeom prst="rect">
            <a:avLst/>
          </a:prstGeom>
        </p:spPr>
        <p:txBody>
          <a:bodyPr lIns="0" tIns="0" rIns="0" bIns="0">
            <a:spAutoFit/>
          </a:bodyPr>
          <a:lstStyle/>
          <a:p>
            <a:pPr algn="ctr" eaLnBrk="1" fontAlgn="auto" hangingPunct="1">
              <a:spcBef>
                <a:spcPts val="0"/>
              </a:spcBef>
              <a:spcAft>
                <a:spcPts val="0"/>
              </a:spcAft>
              <a:defRPr/>
            </a:pPr>
            <a:r>
              <a:rPr lang="en-US" sz="2600" b="1" dirty="0">
                <a:solidFill>
                  <a:schemeClr val="accent1">
                    <a:lumMod val="50000"/>
                  </a:schemeClr>
                </a:solidFill>
                <a:latin typeface="DM Sans Bold"/>
              </a:rPr>
              <a:t>MATCHING THE GCC </a:t>
            </a:r>
            <a:r>
              <a:rPr lang="en-US" sz="2600" b="1" dirty="0">
                <a:latin typeface="DM Sans Bold"/>
              </a:rPr>
              <a:t>LABOUR DEMAND: SKILL PROFILES &amp; INITIATIVES OF SELECTED ASIAN ORIGIN COUNTRIES &amp; LABOUR SUPPLY </a:t>
            </a:r>
            <a:r>
              <a:rPr lang="en-US" sz="2600" b="1" dirty="0">
                <a:solidFill>
                  <a:schemeClr val="accent1">
                    <a:lumMod val="50000"/>
                  </a:schemeClr>
                </a:solidFill>
                <a:latin typeface="DM Sans Bold"/>
              </a:rPr>
              <a:t>DYNAMICS</a:t>
            </a:r>
          </a:p>
        </p:txBody>
      </p:sp>
      <p:graphicFrame>
        <p:nvGraphicFramePr>
          <p:cNvPr id="7" name="Table 6">
            <a:extLst>
              <a:ext uri="{FF2B5EF4-FFF2-40B4-BE49-F238E27FC236}">
                <a16:creationId xmlns:a16="http://schemas.microsoft.com/office/drawing/2014/main" id="{5D960CAB-3177-E7AC-AE9C-614856FCF819}"/>
              </a:ext>
            </a:extLst>
          </p:cNvPr>
          <p:cNvGraphicFramePr>
            <a:graphicFrameLocks noGrp="1"/>
          </p:cNvGraphicFramePr>
          <p:nvPr>
            <p:extLst>
              <p:ext uri="{D42A27DB-BD31-4B8C-83A1-F6EECF244321}">
                <p14:modId xmlns:p14="http://schemas.microsoft.com/office/powerpoint/2010/main" val="229178526"/>
              </p:ext>
            </p:extLst>
          </p:nvPr>
        </p:nvGraphicFramePr>
        <p:xfrm>
          <a:off x="379413" y="3429000"/>
          <a:ext cx="11715750" cy="3425824"/>
        </p:xfrm>
        <a:graphic>
          <a:graphicData uri="http://schemas.openxmlformats.org/drawingml/2006/table">
            <a:tbl>
              <a:tblPr firstRow="1" bandRow="1">
                <a:tableStyleId>{3B4B98B0-60AC-42C2-AFA5-B58CD77FA1E5}</a:tableStyleId>
              </a:tblPr>
              <a:tblGrid>
                <a:gridCol w="3782497">
                  <a:extLst>
                    <a:ext uri="{9D8B030D-6E8A-4147-A177-3AD203B41FA5}">
                      <a16:colId xmlns:a16="http://schemas.microsoft.com/office/drawing/2014/main" val="20000"/>
                    </a:ext>
                  </a:extLst>
                </a:gridCol>
                <a:gridCol w="3890967">
                  <a:extLst>
                    <a:ext uri="{9D8B030D-6E8A-4147-A177-3AD203B41FA5}">
                      <a16:colId xmlns:a16="http://schemas.microsoft.com/office/drawing/2014/main" val="20001"/>
                    </a:ext>
                  </a:extLst>
                </a:gridCol>
                <a:gridCol w="4042286">
                  <a:extLst>
                    <a:ext uri="{9D8B030D-6E8A-4147-A177-3AD203B41FA5}">
                      <a16:colId xmlns:a16="http://schemas.microsoft.com/office/drawing/2014/main" val="20002"/>
                    </a:ext>
                  </a:extLst>
                </a:gridCol>
              </a:tblGrid>
              <a:tr h="620825">
                <a:tc>
                  <a:txBody>
                    <a:bodyPr/>
                    <a:lstStyle/>
                    <a:p>
                      <a:pPr algn="ctr"/>
                      <a:r>
                        <a:rPr lang="en-US" sz="2500" b="1" cap="none" spc="0" dirty="0">
                          <a:solidFill>
                            <a:schemeClr val="accent1">
                              <a:lumMod val="50000"/>
                            </a:schemeClr>
                          </a:solidFill>
                          <a:latin typeface="DM Sans"/>
                        </a:rPr>
                        <a:t>Philippines </a:t>
                      </a:r>
                    </a:p>
                  </a:txBody>
                  <a:tcPr marL="98688" marR="249662" marT="28204" marB="211536" anchor="b"/>
                </a:tc>
                <a:tc>
                  <a:txBody>
                    <a:bodyPr/>
                    <a:lstStyle/>
                    <a:p>
                      <a:pPr algn="ctr"/>
                      <a:r>
                        <a:rPr lang="en-US" sz="2500" b="1" cap="none" spc="0" dirty="0">
                          <a:solidFill>
                            <a:schemeClr val="accent1">
                              <a:lumMod val="50000"/>
                            </a:schemeClr>
                          </a:solidFill>
                          <a:latin typeface="DM Sans"/>
                        </a:rPr>
                        <a:t>India</a:t>
                      </a:r>
                    </a:p>
                  </a:txBody>
                  <a:tcPr marL="98688" marR="249662" marT="28204" marB="211536" anchor="b"/>
                </a:tc>
                <a:tc>
                  <a:txBody>
                    <a:bodyPr/>
                    <a:lstStyle/>
                    <a:p>
                      <a:pPr algn="ctr"/>
                      <a:r>
                        <a:rPr lang="en-US" sz="2500" b="1" cap="none" spc="0" dirty="0">
                          <a:solidFill>
                            <a:schemeClr val="accent1">
                              <a:lumMod val="50000"/>
                            </a:schemeClr>
                          </a:solidFill>
                          <a:latin typeface="DM Sans"/>
                        </a:rPr>
                        <a:t>Pakistan</a:t>
                      </a:r>
                    </a:p>
                  </a:txBody>
                  <a:tcPr marL="98688" marR="249662" marT="28204" marB="211536" anchor="b"/>
                </a:tc>
                <a:extLst>
                  <a:ext uri="{0D108BD9-81ED-4DB2-BD59-A6C34878D82A}">
                    <a16:rowId xmlns:a16="http://schemas.microsoft.com/office/drawing/2014/main" val="10000"/>
                  </a:ext>
                </a:extLst>
              </a:tr>
              <a:tr h="862152">
                <a:tc>
                  <a:txBody>
                    <a:bodyPr/>
                    <a:lstStyle/>
                    <a:p>
                      <a:pPr algn="ctr"/>
                      <a:r>
                        <a:rPr lang="en-US" sz="1800" cap="none" spc="0" dirty="0">
                          <a:solidFill>
                            <a:schemeClr val="tx1"/>
                          </a:solidFill>
                          <a:latin typeface="DM Sans"/>
                        </a:rPr>
                        <a:t>Care sector </a:t>
                      </a:r>
                    </a:p>
                    <a:p>
                      <a:pPr algn="ctr"/>
                      <a:r>
                        <a:rPr lang="en-US" sz="1400" cap="none" spc="0" dirty="0">
                          <a:solidFill>
                            <a:schemeClr val="tx1"/>
                          </a:solidFill>
                          <a:latin typeface="DM Sans"/>
                        </a:rPr>
                        <a:t>(domestic work, caregiving, and nursing)</a:t>
                      </a:r>
                    </a:p>
                  </a:txBody>
                  <a:tcPr marL="98688" marR="216373" marT="28204" marB="211536">
                    <a:solidFill>
                      <a:srgbClr val="8CA9AD">
                        <a:alpha val="20000"/>
                      </a:srgbClr>
                    </a:solidFill>
                  </a:tcPr>
                </a:tc>
                <a:tc>
                  <a:txBody>
                    <a:bodyPr/>
                    <a:lstStyle/>
                    <a:p>
                      <a:pPr algn="ctr"/>
                      <a:r>
                        <a:rPr lang="en-US" sz="1800" cap="none" spc="0" dirty="0">
                          <a:solidFill>
                            <a:schemeClr val="tx1"/>
                          </a:solidFill>
                          <a:latin typeface="DM Sans"/>
                        </a:rPr>
                        <a:t>Construction</a:t>
                      </a:r>
                    </a:p>
                  </a:txBody>
                  <a:tcPr marL="98688" marR="216373" marT="28204" marB="211536">
                    <a:solidFill>
                      <a:srgbClr val="8CA9AD">
                        <a:alpha val="20000"/>
                      </a:srgbClr>
                    </a:solidFill>
                  </a:tcPr>
                </a:tc>
                <a:tc>
                  <a:txBody>
                    <a:bodyPr/>
                    <a:lstStyle/>
                    <a:p>
                      <a:pPr algn="ctr"/>
                      <a:r>
                        <a:rPr lang="en-US" sz="1800" cap="none" spc="0" dirty="0">
                          <a:solidFill>
                            <a:schemeClr val="tx1"/>
                          </a:solidFill>
                          <a:latin typeface="DM Sans"/>
                        </a:rPr>
                        <a:t>Construction</a:t>
                      </a:r>
                    </a:p>
                  </a:txBody>
                  <a:tcPr marL="98688" marR="216373" marT="28204" marB="211536">
                    <a:solidFill>
                      <a:srgbClr val="8CA9AD">
                        <a:alpha val="20000"/>
                      </a:srgbClr>
                    </a:solidFill>
                  </a:tcPr>
                </a:tc>
                <a:extLst>
                  <a:ext uri="{0D108BD9-81ED-4DB2-BD59-A6C34878D82A}">
                    <a16:rowId xmlns:a16="http://schemas.microsoft.com/office/drawing/2014/main" val="10001"/>
                  </a:ext>
                </a:extLst>
              </a:tr>
              <a:tr h="727529">
                <a:tc>
                  <a:txBody>
                    <a:bodyPr/>
                    <a:lstStyle/>
                    <a:p>
                      <a:pPr algn="ctr"/>
                      <a:r>
                        <a:rPr lang="en-US" sz="1800" cap="none" spc="0" dirty="0">
                          <a:solidFill>
                            <a:schemeClr val="tx1"/>
                          </a:solidFill>
                          <a:latin typeface="DM Sans"/>
                        </a:rPr>
                        <a:t>Construction </a:t>
                      </a:r>
                    </a:p>
                    <a:p>
                      <a:pPr algn="ctr"/>
                      <a:r>
                        <a:rPr lang="en-US" sz="1400" cap="none" spc="0" dirty="0">
                          <a:solidFill>
                            <a:schemeClr val="tx1"/>
                          </a:solidFill>
                          <a:latin typeface="DM Sans"/>
                        </a:rPr>
                        <a:t>(semi-skilled)</a:t>
                      </a:r>
                    </a:p>
                  </a:txBody>
                  <a:tcPr marL="98688" marR="216373" marT="28204" marB="211536"/>
                </a:tc>
                <a:tc>
                  <a:txBody>
                    <a:bodyPr/>
                    <a:lstStyle/>
                    <a:p>
                      <a:pPr algn="ctr"/>
                      <a:r>
                        <a:rPr lang="en-US" sz="1800" cap="none" spc="0" dirty="0">
                          <a:solidFill>
                            <a:schemeClr val="tx1"/>
                          </a:solidFill>
                          <a:latin typeface="DM Sans"/>
                        </a:rPr>
                        <a:t>Digital IT sector</a:t>
                      </a:r>
                    </a:p>
                  </a:txBody>
                  <a:tcPr marL="98688" marR="216373" marT="28204" marB="211536"/>
                </a:tc>
                <a:tc>
                  <a:txBody>
                    <a:bodyPr/>
                    <a:lstStyle/>
                    <a:p>
                      <a:pPr algn="ctr"/>
                      <a:r>
                        <a:rPr lang="en-US" sz="1800" cap="none" spc="0" dirty="0">
                          <a:solidFill>
                            <a:schemeClr val="tx1"/>
                          </a:solidFill>
                          <a:latin typeface="DM Sans"/>
                        </a:rPr>
                        <a:t>Transportation</a:t>
                      </a:r>
                    </a:p>
                  </a:txBody>
                  <a:tcPr marL="98688" marR="216373" marT="28204" marB="211536"/>
                </a:tc>
                <a:extLst>
                  <a:ext uri="{0D108BD9-81ED-4DB2-BD59-A6C34878D82A}">
                    <a16:rowId xmlns:a16="http://schemas.microsoft.com/office/drawing/2014/main" val="10002"/>
                  </a:ext>
                </a:extLst>
              </a:tr>
              <a:tr h="1215318">
                <a:tc>
                  <a:txBody>
                    <a:bodyPr/>
                    <a:lstStyle/>
                    <a:p>
                      <a:pPr algn="ctr"/>
                      <a:r>
                        <a:rPr lang="en-US" sz="1600" cap="none" spc="0" dirty="0">
                          <a:solidFill>
                            <a:schemeClr val="tx1"/>
                          </a:solidFill>
                          <a:latin typeface="DM Sans"/>
                        </a:rPr>
                        <a:t>Philippines-Japan Memorandum of Agreement on “Specified Skilled Workers” </a:t>
                      </a:r>
                    </a:p>
                    <a:p>
                      <a:pPr algn="ctr"/>
                      <a:r>
                        <a:rPr lang="en-US" sz="1400" cap="none" spc="0" dirty="0">
                          <a:solidFill>
                            <a:schemeClr val="tx1"/>
                          </a:solidFill>
                          <a:latin typeface="DM Sans"/>
                        </a:rPr>
                        <a:t>(i.e., nurses, healthcare workers, etc.)</a:t>
                      </a:r>
                    </a:p>
                  </a:txBody>
                  <a:tcPr marL="98688" marR="216373" marT="28204" marB="211536">
                    <a:solidFill>
                      <a:srgbClr val="8CA9AD">
                        <a:alpha val="20000"/>
                      </a:srgbClr>
                    </a:solidFill>
                  </a:tcPr>
                </a:tc>
                <a:tc>
                  <a:txBody>
                    <a:bodyPr/>
                    <a:lstStyle/>
                    <a:p>
                      <a:pPr algn="ctr"/>
                      <a:r>
                        <a:rPr lang="en-US" sz="1600" cap="none" spc="0" dirty="0">
                          <a:solidFill>
                            <a:schemeClr val="tx1"/>
                          </a:solidFill>
                          <a:latin typeface="DM Sans"/>
                        </a:rPr>
                        <a:t>EU-India Memorandum of Agreement on semi conductors</a:t>
                      </a:r>
                    </a:p>
                  </a:txBody>
                  <a:tcPr marL="98688" marR="216373" marT="28204" marB="211536">
                    <a:solidFill>
                      <a:srgbClr val="8CA9AD">
                        <a:alpha val="20000"/>
                      </a:srgbClr>
                    </a:solidFill>
                  </a:tcPr>
                </a:tc>
                <a:tc>
                  <a:txBody>
                    <a:bodyPr/>
                    <a:lstStyle/>
                    <a:p>
                      <a:pPr algn="ctr"/>
                      <a:r>
                        <a:rPr lang="en-US" sz="1600" cap="none" spc="0" dirty="0">
                          <a:solidFill>
                            <a:schemeClr val="tx1"/>
                          </a:solidFill>
                          <a:latin typeface="DM Sans"/>
                        </a:rPr>
                        <a:t>Pakistan and Saudi Arabia Bilateral Skills Agreement (under </a:t>
                      </a:r>
                      <a:r>
                        <a:rPr lang="en-US" sz="1600" cap="none" spc="0" dirty="0" err="1">
                          <a:solidFill>
                            <a:schemeClr val="tx1"/>
                          </a:solidFill>
                          <a:latin typeface="DM Sans"/>
                        </a:rPr>
                        <a:t>Takamol’s</a:t>
                      </a:r>
                      <a:r>
                        <a:rPr lang="en-US" sz="1600" cap="none" spc="0" dirty="0">
                          <a:solidFill>
                            <a:schemeClr val="tx1"/>
                          </a:solidFill>
                          <a:latin typeface="DM Sans"/>
                        </a:rPr>
                        <a:t>) Workers’ Recruitment Skills Verification Program</a:t>
                      </a:r>
                    </a:p>
                  </a:txBody>
                  <a:tcPr marL="98688" marR="216373" marT="28204" marB="211536">
                    <a:solidFill>
                      <a:srgbClr val="8CA9AD">
                        <a:alpha val="20000"/>
                      </a:srgbClr>
                    </a:solidFill>
                  </a:tcPr>
                </a:tc>
                <a:extLst>
                  <a:ext uri="{0D108BD9-81ED-4DB2-BD59-A6C34878D82A}">
                    <a16:rowId xmlns:a16="http://schemas.microsoft.com/office/drawing/2014/main" val="10003"/>
                  </a:ext>
                </a:extLst>
              </a:tr>
            </a:tbl>
          </a:graphicData>
        </a:graphic>
      </p:graphicFrame>
      <p:sp>
        <p:nvSpPr>
          <p:cNvPr id="22547" name="TextBox 3">
            <a:extLst>
              <a:ext uri="{FF2B5EF4-FFF2-40B4-BE49-F238E27FC236}">
                <a16:creationId xmlns:a16="http://schemas.microsoft.com/office/drawing/2014/main" id="{2BBD19FF-6E1F-C2D3-6D60-A8F1ABCEA2EB}"/>
              </a:ext>
            </a:extLst>
          </p:cNvPr>
          <p:cNvSpPr txBox="1">
            <a:spLocks noChangeArrowheads="1"/>
          </p:cNvSpPr>
          <p:nvPr/>
        </p:nvSpPr>
        <p:spPr bwMode="auto">
          <a:xfrm>
            <a:off x="776288" y="1670050"/>
            <a:ext cx="109585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US" altLang="en-US" sz="1800" dirty="0"/>
              <a:t>ADD Asian-origin countries, including the Philippines, India, and Pakistan, have an adequate </a:t>
            </a:r>
            <a:r>
              <a:rPr lang="en-US" altLang="en-US" sz="1800" dirty="0" err="1"/>
              <a:t>labour</a:t>
            </a:r>
            <a:r>
              <a:rPr lang="en-US" altLang="en-US" sz="1800" dirty="0"/>
              <a:t> supply that can match the GCC labor demand in the short run. </a:t>
            </a:r>
          </a:p>
          <a:p>
            <a:pPr>
              <a:lnSpc>
                <a:spcPct val="100000"/>
              </a:lnSpc>
              <a:spcBef>
                <a:spcPct val="0"/>
              </a:spcBef>
            </a:pPr>
            <a:r>
              <a:rPr lang="en-US" altLang="en-US" sz="1800" dirty="0"/>
              <a:t>Yet, the growing competition from other regional </a:t>
            </a:r>
            <a:r>
              <a:rPr lang="en-US" altLang="en-US" sz="1800" dirty="0" err="1"/>
              <a:t>labour</a:t>
            </a:r>
            <a:r>
              <a:rPr lang="en-US" altLang="en-US" sz="1800" dirty="0"/>
              <a:t> markets (i.e., Europe, East and Southeast Asia), specifically in the care sector, construction, and digital IT, can negatively impact the GCC states’ / private sectors' competitiveness in the long run due to opportunities, better conditions and protection in the former.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E61920E0-6721-DFE5-048D-B8EBAFF8C3F0}"/>
              </a:ext>
            </a:extLst>
          </p:cNvPr>
          <p:cNvSpPr/>
          <p:nvPr/>
        </p:nvSpPr>
        <p:spPr>
          <a:xfrm>
            <a:off x="817563" y="2322513"/>
            <a:ext cx="10556875" cy="42687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2">
                  <a:lumMod val="25000"/>
                </a:schemeClr>
              </a:solidFill>
            </a:endParaRPr>
          </a:p>
        </p:txBody>
      </p:sp>
      <p:sp>
        <p:nvSpPr>
          <p:cNvPr id="2" name="TextBox 3">
            <a:extLst>
              <a:ext uri="{FF2B5EF4-FFF2-40B4-BE49-F238E27FC236}">
                <a16:creationId xmlns:a16="http://schemas.microsoft.com/office/drawing/2014/main" id="{9F0B9F23-3549-E062-03DC-0A8DF93D155D}"/>
              </a:ext>
            </a:extLst>
          </p:cNvPr>
          <p:cNvSpPr txBox="1"/>
          <p:nvPr/>
        </p:nvSpPr>
        <p:spPr>
          <a:xfrm>
            <a:off x="1330325" y="711200"/>
            <a:ext cx="9980613" cy="1409700"/>
          </a:xfrm>
          <a:prstGeom prst="rect">
            <a:avLst/>
          </a:prstGeom>
        </p:spPr>
        <p:txBody>
          <a:bodyPr lIns="0" tIns="0" rIns="0" bIns="0">
            <a:spAutoFit/>
          </a:bodyPr>
          <a:lstStyle/>
          <a:p>
            <a:pPr algn="r" eaLnBrk="1" fontAlgn="auto" hangingPunct="1">
              <a:lnSpc>
                <a:spcPts val="5500"/>
              </a:lnSpc>
              <a:spcBef>
                <a:spcPts val="0"/>
              </a:spcBef>
              <a:spcAft>
                <a:spcPts val="0"/>
              </a:spcAft>
              <a:defRPr/>
            </a:pPr>
            <a:r>
              <a:rPr lang="en-US" sz="3600" b="1" dirty="0">
                <a:solidFill>
                  <a:schemeClr val="accent1">
                    <a:lumMod val="50000"/>
                  </a:schemeClr>
                </a:solidFill>
                <a:latin typeface="DM Sans Bold"/>
              </a:rPr>
              <a:t>MATCHING THE SUPPLY AND DEMAND: SKILLS RECOGNITION OF MIGRANT WORKERS</a:t>
            </a:r>
          </a:p>
        </p:txBody>
      </p:sp>
      <p:sp>
        <p:nvSpPr>
          <p:cNvPr id="3" name="Content Placeholder 2">
            <a:extLst>
              <a:ext uri="{FF2B5EF4-FFF2-40B4-BE49-F238E27FC236}">
                <a16:creationId xmlns:a16="http://schemas.microsoft.com/office/drawing/2014/main" id="{22019408-5AD1-6998-2C7C-546859C89690}"/>
              </a:ext>
            </a:extLst>
          </p:cNvPr>
          <p:cNvSpPr txBox="1">
            <a:spLocks/>
          </p:cNvSpPr>
          <p:nvPr/>
        </p:nvSpPr>
        <p:spPr>
          <a:xfrm>
            <a:off x="837407" y="1416050"/>
            <a:ext cx="5121275" cy="321627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dirty="0">
                <a:solidFill>
                  <a:schemeClr val="bg2">
                    <a:lumMod val="25000"/>
                  </a:schemeClr>
                </a:solidFill>
                <a:latin typeface="DM Sans Bold"/>
              </a:rPr>
              <a:t>Limited bilateral skills matching and recognition processes due to domestic  sovereignty concerns between states.</a:t>
            </a:r>
          </a:p>
          <a:p>
            <a:pPr marL="0" indent="0" fontAlgn="auto">
              <a:spcAft>
                <a:spcPts val="0"/>
              </a:spcAft>
              <a:buFont typeface="Arial" panose="020B0604020202020204" pitchFamily="34" charset="0"/>
              <a:buNone/>
              <a:defRPr/>
            </a:pPr>
            <a:r>
              <a:rPr lang="en-US" sz="2000" dirty="0">
                <a:solidFill>
                  <a:schemeClr val="bg2">
                    <a:lumMod val="25000"/>
                  </a:schemeClr>
                </a:solidFill>
                <a:latin typeface="DM Sans Bold"/>
              </a:rPr>
              <a:t>Key examples:</a:t>
            </a:r>
          </a:p>
        </p:txBody>
      </p:sp>
      <p:sp>
        <p:nvSpPr>
          <p:cNvPr id="4" name="Content Placeholder 2">
            <a:extLst>
              <a:ext uri="{FF2B5EF4-FFF2-40B4-BE49-F238E27FC236}">
                <a16:creationId xmlns:a16="http://schemas.microsoft.com/office/drawing/2014/main" id="{27ECB3F6-1569-1764-8603-21C1DD7DA2D0}"/>
              </a:ext>
            </a:extLst>
          </p:cNvPr>
          <p:cNvSpPr txBox="1">
            <a:spLocks/>
          </p:cNvSpPr>
          <p:nvPr/>
        </p:nvSpPr>
        <p:spPr>
          <a:xfrm>
            <a:off x="6189663" y="2322512"/>
            <a:ext cx="5184774" cy="3292475"/>
          </a:xfrm>
          <a:prstGeom prst="rect">
            <a:avLst/>
          </a:prstGeom>
        </p:spPr>
        <p:txBody>
          <a:bodyPr anchor="ct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lang="en-US" sz="2000" dirty="0">
              <a:solidFill>
                <a:schemeClr val="bg2">
                  <a:lumMod val="25000"/>
                </a:schemeClr>
              </a:solidFill>
              <a:latin typeface="DM Sans Bold"/>
            </a:endParaRPr>
          </a:p>
          <a:p>
            <a:pPr marL="0" indent="0" fontAlgn="auto">
              <a:spcAft>
                <a:spcPts val="0"/>
              </a:spcAft>
              <a:buFont typeface="Arial" panose="020B0604020202020204" pitchFamily="34" charset="0"/>
              <a:buNone/>
              <a:defRPr/>
            </a:pPr>
            <a:endParaRPr lang="en-US" sz="2000" dirty="0">
              <a:solidFill>
                <a:schemeClr val="bg2">
                  <a:lumMod val="25000"/>
                </a:schemeClr>
              </a:solidFill>
              <a:latin typeface="DM Sans Bold"/>
            </a:endParaRPr>
          </a:p>
          <a:p>
            <a:pPr marL="0" indent="0" fontAlgn="auto">
              <a:lnSpc>
                <a:spcPct val="170000"/>
              </a:lnSpc>
              <a:spcAft>
                <a:spcPts val="0"/>
              </a:spcAft>
              <a:buFont typeface="Arial" panose="020B0604020202020204" pitchFamily="34" charset="0"/>
              <a:buNone/>
              <a:defRPr/>
            </a:pPr>
            <a:endParaRPr lang="en-US" sz="5500" dirty="0">
              <a:solidFill>
                <a:schemeClr val="bg2">
                  <a:lumMod val="25000"/>
                </a:schemeClr>
              </a:solidFill>
              <a:latin typeface="DM Sans" pitchFamily="2" charset="77"/>
            </a:endParaRPr>
          </a:p>
          <a:p>
            <a:pPr fontAlgn="auto">
              <a:lnSpc>
                <a:spcPct val="120000"/>
              </a:lnSpc>
              <a:spcAft>
                <a:spcPts val="0"/>
              </a:spcAft>
              <a:defRPr/>
            </a:pPr>
            <a:endParaRPr lang="en-US" sz="8000" dirty="0">
              <a:solidFill>
                <a:schemeClr val="bg2">
                  <a:lumMod val="25000"/>
                </a:schemeClr>
              </a:solidFill>
              <a:latin typeface="DM Sans" pitchFamily="2" charset="77"/>
            </a:endParaRPr>
          </a:p>
          <a:p>
            <a:pPr fontAlgn="auto">
              <a:lnSpc>
                <a:spcPct val="120000"/>
              </a:lnSpc>
              <a:spcAft>
                <a:spcPts val="0"/>
              </a:spcAft>
              <a:defRPr/>
            </a:pPr>
            <a:r>
              <a:rPr lang="en-US" altLang="en-US" sz="8000" dirty="0">
                <a:latin typeface="DM Sans" pitchFamily="2" charset="77"/>
              </a:rPr>
              <a:t>Saudi Skills verification prog. is however moving across South Asia for construction sector</a:t>
            </a:r>
          </a:p>
          <a:p>
            <a:pPr fontAlgn="auto">
              <a:lnSpc>
                <a:spcPct val="120000"/>
              </a:lnSpc>
              <a:spcAft>
                <a:spcPts val="0"/>
              </a:spcAft>
              <a:defRPr/>
            </a:pPr>
            <a:r>
              <a:rPr lang="en-US" sz="8000" dirty="0">
                <a:solidFill>
                  <a:schemeClr val="bg2">
                    <a:lumMod val="25000"/>
                  </a:schemeClr>
                </a:solidFill>
                <a:latin typeface="DM Sans" pitchFamily="2" charset="77"/>
              </a:rPr>
              <a:t>In general,  trend in corporatized skills recognition and certification dominates the Asia-GCC corridor </a:t>
            </a:r>
          </a:p>
          <a:p>
            <a:pPr fontAlgn="auto">
              <a:lnSpc>
                <a:spcPct val="120000"/>
              </a:lnSpc>
              <a:spcAft>
                <a:spcPts val="0"/>
              </a:spcAft>
              <a:defRPr/>
            </a:pPr>
            <a:r>
              <a:rPr lang="en-US" sz="8000" dirty="0">
                <a:solidFill>
                  <a:schemeClr val="bg2">
                    <a:lumMod val="25000"/>
                  </a:schemeClr>
                </a:solidFill>
                <a:latin typeface="DM Sans" pitchFamily="2" charset="77"/>
              </a:rPr>
              <a:t>There is a resistance from powerful </a:t>
            </a:r>
            <a:r>
              <a:rPr lang="en-US" sz="8000" dirty="0">
                <a:latin typeface="DM Sans" pitchFamily="2" charset="77"/>
              </a:rPr>
              <a:t>private sector actors against centralized skills certification as this </a:t>
            </a:r>
            <a:r>
              <a:rPr lang="en-US" sz="8000" dirty="0">
                <a:solidFill>
                  <a:schemeClr val="bg2">
                    <a:lumMod val="25000"/>
                  </a:schemeClr>
                </a:solidFill>
                <a:latin typeface="DM Sans" pitchFamily="2" charset="77"/>
              </a:rPr>
              <a:t>makes the workers more mobile and costly </a:t>
            </a:r>
          </a:p>
          <a:p>
            <a:pPr marL="0" indent="0" fontAlgn="auto">
              <a:spcAft>
                <a:spcPts val="0"/>
              </a:spcAft>
              <a:buFont typeface="Arial" panose="020B0604020202020204" pitchFamily="34" charset="0"/>
              <a:buNone/>
              <a:defRPr/>
            </a:pPr>
            <a:endParaRPr lang="en-US" sz="8000" dirty="0">
              <a:solidFill>
                <a:schemeClr val="bg2">
                  <a:lumMod val="25000"/>
                </a:schemeClr>
              </a:solidFill>
              <a:latin typeface="DM Sans" pitchFamily="2" charset="77"/>
            </a:endParaRPr>
          </a:p>
          <a:p>
            <a:pPr marL="0" indent="0" fontAlgn="auto">
              <a:spcAft>
                <a:spcPts val="0"/>
              </a:spcAft>
              <a:buFont typeface="Arial" panose="020B0604020202020204" pitchFamily="34" charset="0"/>
              <a:buNone/>
              <a:defRPr/>
            </a:pPr>
            <a:endParaRPr lang="en-US" sz="8000" dirty="0">
              <a:latin typeface="DM Sans" pitchFamily="2" charset="77"/>
            </a:endParaRPr>
          </a:p>
          <a:p>
            <a:pPr marL="0" indent="0" fontAlgn="auto">
              <a:spcAft>
                <a:spcPts val="0"/>
              </a:spcAft>
              <a:buFont typeface="Arial" panose="020B0604020202020204" pitchFamily="34" charset="0"/>
              <a:buNone/>
              <a:defRPr/>
            </a:pPr>
            <a:endParaRPr lang="en-US" sz="8000" dirty="0">
              <a:solidFill>
                <a:schemeClr val="bg2">
                  <a:lumMod val="25000"/>
                </a:schemeClr>
              </a:solidFill>
              <a:latin typeface="DM Sans" pitchFamily="2" charset="77"/>
            </a:endParaRPr>
          </a:p>
          <a:p>
            <a:pPr marL="0" indent="0" fontAlgn="auto">
              <a:spcAft>
                <a:spcPts val="0"/>
              </a:spcAft>
              <a:buFont typeface="Arial" panose="020B0604020202020204" pitchFamily="34" charset="0"/>
              <a:buNone/>
              <a:defRPr/>
            </a:pPr>
            <a:endParaRPr lang="en-US" dirty="0"/>
          </a:p>
        </p:txBody>
      </p:sp>
      <p:sp>
        <p:nvSpPr>
          <p:cNvPr id="5" name="Rounded Rectangle 4">
            <a:extLst>
              <a:ext uri="{FF2B5EF4-FFF2-40B4-BE49-F238E27FC236}">
                <a16:creationId xmlns:a16="http://schemas.microsoft.com/office/drawing/2014/main" id="{CE632C72-DBE6-08E3-1ADF-2DD44850D58C}"/>
              </a:ext>
            </a:extLst>
          </p:cNvPr>
          <p:cNvSpPr/>
          <p:nvPr/>
        </p:nvSpPr>
        <p:spPr>
          <a:xfrm>
            <a:off x="322131" y="3872706"/>
            <a:ext cx="2497137" cy="815975"/>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bg2">
                    <a:lumMod val="25000"/>
                  </a:schemeClr>
                </a:solidFill>
              </a:rPr>
              <a:t>UAE – India (Construction)</a:t>
            </a:r>
          </a:p>
        </p:txBody>
      </p:sp>
      <p:sp>
        <p:nvSpPr>
          <p:cNvPr id="6" name="Rounded Rectangle 5">
            <a:extLst>
              <a:ext uri="{FF2B5EF4-FFF2-40B4-BE49-F238E27FC236}">
                <a16:creationId xmlns:a16="http://schemas.microsoft.com/office/drawing/2014/main" id="{A935A746-0BE1-248B-A37A-78F2ED3B4886}"/>
              </a:ext>
            </a:extLst>
          </p:cNvPr>
          <p:cNvSpPr/>
          <p:nvPr/>
        </p:nvSpPr>
        <p:spPr>
          <a:xfrm>
            <a:off x="3100652" y="3852863"/>
            <a:ext cx="2800350" cy="815975"/>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bg2">
                    <a:lumMod val="25000"/>
                  </a:schemeClr>
                </a:solidFill>
              </a:rPr>
              <a:t>UAE-Philippines</a:t>
            </a:r>
          </a:p>
          <a:p>
            <a:pPr algn="ctr" eaLnBrk="1" fontAlgn="auto" hangingPunct="1">
              <a:spcBef>
                <a:spcPts val="0"/>
              </a:spcBef>
              <a:spcAft>
                <a:spcPts val="0"/>
              </a:spcAft>
              <a:defRPr/>
            </a:pPr>
            <a:r>
              <a:rPr lang="en-US" dirty="0">
                <a:solidFill>
                  <a:schemeClr val="tx1"/>
                </a:solidFill>
              </a:rPr>
              <a:t>(Construction, hospitality and other services sectors)</a:t>
            </a:r>
          </a:p>
        </p:txBody>
      </p:sp>
      <p:sp>
        <p:nvSpPr>
          <p:cNvPr id="7" name="Rounded Rectangle 6">
            <a:extLst>
              <a:ext uri="{FF2B5EF4-FFF2-40B4-BE49-F238E27FC236}">
                <a16:creationId xmlns:a16="http://schemas.microsoft.com/office/drawing/2014/main" id="{BC8F784E-D752-C0DA-19D6-1E3CDF14EE96}"/>
              </a:ext>
            </a:extLst>
          </p:cNvPr>
          <p:cNvSpPr/>
          <p:nvPr/>
        </p:nvSpPr>
        <p:spPr>
          <a:xfrm>
            <a:off x="1330325" y="4843726"/>
            <a:ext cx="3581400" cy="560388"/>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bg2">
                    <a:lumMod val="25000"/>
                  </a:schemeClr>
                </a:solidFill>
              </a:rPr>
              <a:t>Saudi Arabia-India</a:t>
            </a:r>
          </a:p>
          <a:p>
            <a:pPr algn="ctr" eaLnBrk="1" fontAlgn="auto" hangingPunct="1">
              <a:spcBef>
                <a:spcPts val="0"/>
              </a:spcBef>
              <a:spcAft>
                <a:spcPts val="0"/>
              </a:spcAft>
              <a:defRPr/>
            </a:pPr>
            <a:r>
              <a:rPr lang="en-US" dirty="0">
                <a:solidFill>
                  <a:schemeClr val="bg2">
                    <a:lumMod val="25000"/>
                  </a:schemeClr>
                </a:solidFill>
              </a:rPr>
              <a:t>(Mainly construction)</a:t>
            </a:r>
          </a:p>
        </p:txBody>
      </p:sp>
      <p:pic>
        <p:nvPicPr>
          <p:cNvPr id="24584" name="Picture 8">
            <a:extLst>
              <a:ext uri="{FF2B5EF4-FFF2-40B4-BE49-F238E27FC236}">
                <a16:creationId xmlns:a16="http://schemas.microsoft.com/office/drawing/2014/main" id="{C9E0BE20-84E1-B54D-D976-AB64DFEE9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179388"/>
            <a:ext cx="11318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6C648F91-535E-9346-E86F-34BD7A484183}"/>
              </a:ext>
            </a:extLst>
          </p:cNvPr>
          <p:cNvCxnSpPr>
            <a:cxnSpLocks/>
          </p:cNvCxnSpPr>
          <p:nvPr/>
        </p:nvCxnSpPr>
        <p:spPr>
          <a:xfrm>
            <a:off x="5978525" y="2530475"/>
            <a:ext cx="23813" cy="308927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586" name="TextBox 13">
            <a:extLst>
              <a:ext uri="{FF2B5EF4-FFF2-40B4-BE49-F238E27FC236}">
                <a16:creationId xmlns:a16="http://schemas.microsoft.com/office/drawing/2014/main" id="{E692A41B-9365-B23F-80B5-256A44CAC1D1}"/>
              </a:ext>
            </a:extLst>
          </p:cNvPr>
          <p:cNvSpPr txBox="1">
            <a:spLocks noChangeArrowheads="1"/>
          </p:cNvSpPr>
          <p:nvPr/>
        </p:nvSpPr>
        <p:spPr bwMode="auto">
          <a:xfrm>
            <a:off x="322131" y="5614988"/>
            <a:ext cx="577386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dirty="0"/>
              <a:t>Implementation process of these bilateral skills matching initiatives is slow, inconsistent and has yet to bring the desired result.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54B1102C-B15B-0701-F0B7-DEA69D1FCB58}"/>
              </a:ext>
            </a:extLst>
          </p:cNvPr>
          <p:cNvSpPr txBox="1"/>
          <p:nvPr/>
        </p:nvSpPr>
        <p:spPr>
          <a:xfrm>
            <a:off x="812800" y="649288"/>
            <a:ext cx="10783888" cy="1108075"/>
          </a:xfrm>
          <a:prstGeom prst="rect">
            <a:avLst/>
          </a:prstGeom>
        </p:spPr>
        <p:txBody>
          <a:bodyPr lIns="0" tIns="0" rIns="0" bIns="0">
            <a:spAutoFit/>
          </a:bodyPr>
          <a:lstStyle/>
          <a:p>
            <a:pPr algn="r" eaLnBrk="1" fontAlgn="auto" hangingPunct="1">
              <a:spcBef>
                <a:spcPts val="0"/>
              </a:spcBef>
              <a:spcAft>
                <a:spcPts val="0"/>
              </a:spcAft>
              <a:defRPr/>
            </a:pPr>
            <a:r>
              <a:rPr lang="en-US" sz="3600" b="1" dirty="0">
                <a:solidFill>
                  <a:schemeClr val="accent1">
                    <a:lumMod val="50000"/>
                  </a:schemeClr>
                </a:solidFill>
                <a:latin typeface="DM Sans Bold"/>
              </a:rPr>
              <a:t>EMERGING BEST PRACTICES IN THE ASIA-GCC </a:t>
            </a:r>
            <a:r>
              <a:rPr lang="en-US" sz="3600" b="1" dirty="0">
                <a:latin typeface="DM Sans Bold"/>
              </a:rPr>
              <a:t>LABOUR M</a:t>
            </a:r>
            <a:r>
              <a:rPr lang="en-US" sz="3600" b="1" dirty="0">
                <a:solidFill>
                  <a:schemeClr val="accent1">
                    <a:lumMod val="50000"/>
                  </a:schemeClr>
                </a:solidFill>
                <a:latin typeface="DM Sans Bold"/>
              </a:rPr>
              <a:t>IGRATION CORRIDOR</a:t>
            </a:r>
          </a:p>
        </p:txBody>
      </p:sp>
      <p:grpSp>
        <p:nvGrpSpPr>
          <p:cNvPr id="3" name="Group 2">
            <a:extLst>
              <a:ext uri="{FF2B5EF4-FFF2-40B4-BE49-F238E27FC236}">
                <a16:creationId xmlns:a16="http://schemas.microsoft.com/office/drawing/2014/main" id="{E7FC1550-17FD-761F-B933-A7A110074ABF}"/>
              </a:ext>
            </a:extLst>
          </p:cNvPr>
          <p:cNvGrpSpPr/>
          <p:nvPr/>
        </p:nvGrpSpPr>
        <p:grpSpPr>
          <a:xfrm>
            <a:off x="10118922" y="3483894"/>
            <a:ext cx="1728781" cy="1721855"/>
            <a:chOff x="3007705" y="2470"/>
            <a:chExt cx="1034083" cy="1188601"/>
          </a:xfrm>
          <a:solidFill>
            <a:srgbClr val="8CA9AD"/>
          </a:solidFill>
        </p:grpSpPr>
        <p:sp>
          <p:nvSpPr>
            <p:cNvPr id="4" name="Hexagon 3">
              <a:extLst>
                <a:ext uri="{FF2B5EF4-FFF2-40B4-BE49-F238E27FC236}">
                  <a16:creationId xmlns:a16="http://schemas.microsoft.com/office/drawing/2014/main" id="{E9F2D812-4EAD-21F3-2285-2F00842DB80C}"/>
                </a:ext>
              </a:extLst>
            </p:cNvPr>
            <p:cNvSpPr/>
            <p:nvPr/>
          </p:nvSpPr>
          <p:spPr>
            <a:xfrm rot="5400000">
              <a:off x="2930446" y="79729"/>
              <a:ext cx="1188601" cy="103408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eaLnBrk="1" fontAlgn="auto" hangingPunct="1">
                <a:spcBef>
                  <a:spcPts val="0"/>
                </a:spcBef>
                <a:spcAft>
                  <a:spcPts val="0"/>
                </a:spcAft>
                <a:defRPr/>
              </a:pPr>
              <a:endParaRPr lang="en-US"/>
            </a:p>
          </p:txBody>
        </p:sp>
        <p:sp>
          <p:nvSpPr>
            <p:cNvPr id="5" name="Hexagon 4">
              <a:extLst>
                <a:ext uri="{FF2B5EF4-FFF2-40B4-BE49-F238E27FC236}">
                  <a16:creationId xmlns:a16="http://schemas.microsoft.com/office/drawing/2014/main" id="{8B72FD7E-2461-DD58-0D10-EFAD7B0839BE}"/>
                </a:ext>
              </a:extLst>
            </p:cNvPr>
            <p:cNvSpPr/>
            <p:nvPr/>
          </p:nvSpPr>
          <p:spPr>
            <a:xfrm>
              <a:off x="3168850" y="187694"/>
              <a:ext cx="711793" cy="818153"/>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355600" eaLnBrk="1" fontAlgn="auto" hangingPunct="1">
                <a:lnSpc>
                  <a:spcPct val="90000"/>
                </a:lnSpc>
                <a:spcAft>
                  <a:spcPct val="35000"/>
                </a:spcAft>
                <a:defRPr/>
              </a:pPr>
              <a:r>
                <a:rPr lang="en-US" sz="1600" dirty="0" err="1">
                  <a:latin typeface="DM Sans"/>
                </a:rPr>
                <a:t>Tadbeer</a:t>
              </a:r>
              <a:r>
                <a:rPr lang="en-US" sz="1600" dirty="0">
                  <a:latin typeface="DM Sans"/>
                </a:rPr>
                <a:t> (Upskilling for domestic workers)</a:t>
              </a:r>
              <a:endParaRPr lang="en-US" dirty="0">
                <a:latin typeface="DM Sans"/>
              </a:endParaRPr>
            </a:p>
          </p:txBody>
        </p:sp>
      </p:grpSp>
      <p:grpSp>
        <p:nvGrpSpPr>
          <p:cNvPr id="6" name="Group 5">
            <a:extLst>
              <a:ext uri="{FF2B5EF4-FFF2-40B4-BE49-F238E27FC236}">
                <a16:creationId xmlns:a16="http://schemas.microsoft.com/office/drawing/2014/main" id="{C2E2851A-8C4C-100B-5D72-9B9CEE96B650}"/>
              </a:ext>
            </a:extLst>
          </p:cNvPr>
          <p:cNvGrpSpPr/>
          <p:nvPr/>
        </p:nvGrpSpPr>
        <p:grpSpPr>
          <a:xfrm>
            <a:off x="8322433" y="3483894"/>
            <a:ext cx="1728781" cy="1721855"/>
            <a:chOff x="4214977" y="569935"/>
            <a:chExt cx="1034083" cy="1188601"/>
          </a:xfrm>
          <a:solidFill>
            <a:srgbClr val="8CA9AD"/>
          </a:solidFill>
        </p:grpSpPr>
        <p:sp>
          <p:nvSpPr>
            <p:cNvPr id="7" name="Hexagon 6">
              <a:extLst>
                <a:ext uri="{FF2B5EF4-FFF2-40B4-BE49-F238E27FC236}">
                  <a16:creationId xmlns:a16="http://schemas.microsoft.com/office/drawing/2014/main" id="{CCDE2494-1B68-BC52-C1D1-0FDFF5AE1817}"/>
                </a:ext>
              </a:extLst>
            </p:cNvPr>
            <p:cNvSpPr/>
            <p:nvPr/>
          </p:nvSpPr>
          <p:spPr>
            <a:xfrm rot="5400000">
              <a:off x="4137718" y="647194"/>
              <a:ext cx="1188601" cy="103408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eaLnBrk="1" fontAlgn="auto" hangingPunct="1">
                <a:spcBef>
                  <a:spcPts val="0"/>
                </a:spcBef>
                <a:spcAft>
                  <a:spcPts val="0"/>
                </a:spcAft>
                <a:defRPr/>
              </a:pPr>
              <a:endParaRPr lang="en-US"/>
            </a:p>
          </p:txBody>
        </p:sp>
        <p:sp>
          <p:nvSpPr>
            <p:cNvPr id="8" name="Hexagon 6">
              <a:extLst>
                <a:ext uri="{FF2B5EF4-FFF2-40B4-BE49-F238E27FC236}">
                  <a16:creationId xmlns:a16="http://schemas.microsoft.com/office/drawing/2014/main" id="{A5A710F2-6291-C2CE-462F-183BFA7C7010}"/>
                </a:ext>
              </a:extLst>
            </p:cNvPr>
            <p:cNvSpPr/>
            <p:nvPr/>
          </p:nvSpPr>
          <p:spPr>
            <a:xfrm>
              <a:off x="4300679" y="755159"/>
              <a:ext cx="862679" cy="818153"/>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355600" eaLnBrk="1" fontAlgn="auto" hangingPunct="1">
                <a:lnSpc>
                  <a:spcPct val="90000"/>
                </a:lnSpc>
                <a:spcAft>
                  <a:spcPct val="35000"/>
                </a:spcAft>
                <a:defRPr/>
              </a:pPr>
              <a:r>
                <a:rPr lang="en-US" sz="1600" dirty="0">
                  <a:latin typeface="DM Sans"/>
                </a:rPr>
                <a:t>Philippines TESDA / Dept of Migrant Workers for upskilling in the GCC</a:t>
              </a:r>
            </a:p>
          </p:txBody>
        </p:sp>
      </p:grpSp>
      <p:grpSp>
        <p:nvGrpSpPr>
          <p:cNvPr id="9" name="Group 8">
            <a:extLst>
              <a:ext uri="{FF2B5EF4-FFF2-40B4-BE49-F238E27FC236}">
                <a16:creationId xmlns:a16="http://schemas.microsoft.com/office/drawing/2014/main" id="{30639C6E-5A58-C88B-7D17-7F4B8B024A6F}"/>
              </a:ext>
            </a:extLst>
          </p:cNvPr>
          <p:cNvGrpSpPr/>
          <p:nvPr/>
        </p:nvGrpSpPr>
        <p:grpSpPr>
          <a:xfrm>
            <a:off x="9254530" y="4858785"/>
            <a:ext cx="1728781" cy="1721855"/>
            <a:chOff x="3007705" y="2470"/>
            <a:chExt cx="1034083" cy="1188601"/>
          </a:xfrm>
          <a:solidFill>
            <a:srgbClr val="8CA9AD"/>
          </a:solidFill>
        </p:grpSpPr>
        <p:sp>
          <p:nvSpPr>
            <p:cNvPr id="10" name="Hexagon 9">
              <a:extLst>
                <a:ext uri="{FF2B5EF4-FFF2-40B4-BE49-F238E27FC236}">
                  <a16:creationId xmlns:a16="http://schemas.microsoft.com/office/drawing/2014/main" id="{5F9D94FA-1259-5000-3799-A712E721EA09}"/>
                </a:ext>
              </a:extLst>
            </p:cNvPr>
            <p:cNvSpPr/>
            <p:nvPr/>
          </p:nvSpPr>
          <p:spPr>
            <a:xfrm rot="5400000">
              <a:off x="2930446" y="79729"/>
              <a:ext cx="1188601" cy="103408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eaLnBrk="1" fontAlgn="auto" hangingPunct="1">
                <a:spcBef>
                  <a:spcPts val="0"/>
                </a:spcBef>
                <a:spcAft>
                  <a:spcPts val="0"/>
                </a:spcAft>
                <a:defRPr/>
              </a:pPr>
              <a:endParaRPr lang="en-US"/>
            </a:p>
          </p:txBody>
        </p:sp>
        <p:sp>
          <p:nvSpPr>
            <p:cNvPr id="11" name="Hexagon 4">
              <a:extLst>
                <a:ext uri="{FF2B5EF4-FFF2-40B4-BE49-F238E27FC236}">
                  <a16:creationId xmlns:a16="http://schemas.microsoft.com/office/drawing/2014/main" id="{86F01707-B814-7E97-F895-D8A4C557A802}"/>
                </a:ext>
              </a:extLst>
            </p:cNvPr>
            <p:cNvSpPr/>
            <p:nvPr/>
          </p:nvSpPr>
          <p:spPr>
            <a:xfrm>
              <a:off x="3168849" y="187694"/>
              <a:ext cx="771122" cy="818153"/>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355600" eaLnBrk="1" fontAlgn="auto" hangingPunct="1">
                <a:lnSpc>
                  <a:spcPct val="90000"/>
                </a:lnSpc>
                <a:spcAft>
                  <a:spcPct val="35000"/>
                </a:spcAft>
                <a:defRPr/>
              </a:pPr>
              <a:r>
                <a:rPr lang="en-US" sz="1600" dirty="0">
                  <a:latin typeface="DM Sans"/>
                </a:rPr>
                <a:t>Al Habtoor</a:t>
              </a:r>
            </a:p>
            <a:p>
              <a:pPr algn="ctr" defTabSz="355600" eaLnBrk="1" fontAlgn="auto" hangingPunct="1">
                <a:lnSpc>
                  <a:spcPct val="90000"/>
                </a:lnSpc>
                <a:spcAft>
                  <a:spcPct val="35000"/>
                </a:spcAft>
                <a:defRPr/>
              </a:pPr>
              <a:r>
                <a:rPr lang="en-US" sz="1600" dirty="0">
                  <a:latin typeface="DM Sans"/>
                </a:rPr>
                <a:t>(Upskilling construction workers)</a:t>
              </a:r>
              <a:endParaRPr lang="en-US" dirty="0">
                <a:latin typeface="DM Sans"/>
              </a:endParaRPr>
            </a:p>
          </p:txBody>
        </p:sp>
      </p:grpSp>
      <p:grpSp>
        <p:nvGrpSpPr>
          <p:cNvPr id="12" name="Group 11">
            <a:extLst>
              <a:ext uri="{FF2B5EF4-FFF2-40B4-BE49-F238E27FC236}">
                <a16:creationId xmlns:a16="http://schemas.microsoft.com/office/drawing/2014/main" id="{A5D78EE5-5352-CFA6-2562-BCCC3946E5B3}"/>
              </a:ext>
            </a:extLst>
          </p:cNvPr>
          <p:cNvGrpSpPr/>
          <p:nvPr/>
        </p:nvGrpSpPr>
        <p:grpSpPr>
          <a:xfrm>
            <a:off x="7441245" y="4858785"/>
            <a:ext cx="1947988" cy="1721855"/>
            <a:chOff x="4214977" y="569935"/>
            <a:chExt cx="1165203" cy="1188601"/>
          </a:xfrm>
          <a:solidFill>
            <a:srgbClr val="8CA9AD"/>
          </a:solidFill>
        </p:grpSpPr>
        <p:sp>
          <p:nvSpPr>
            <p:cNvPr id="13" name="Hexagon 12">
              <a:extLst>
                <a:ext uri="{FF2B5EF4-FFF2-40B4-BE49-F238E27FC236}">
                  <a16:creationId xmlns:a16="http://schemas.microsoft.com/office/drawing/2014/main" id="{B2136DDF-ECE7-065F-8830-972AF5C353AF}"/>
                </a:ext>
              </a:extLst>
            </p:cNvPr>
            <p:cNvSpPr/>
            <p:nvPr/>
          </p:nvSpPr>
          <p:spPr>
            <a:xfrm rot="5400000">
              <a:off x="4137718" y="647194"/>
              <a:ext cx="1188601" cy="103408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eaLnBrk="1" fontAlgn="auto" hangingPunct="1">
                <a:spcBef>
                  <a:spcPts val="0"/>
                </a:spcBef>
                <a:spcAft>
                  <a:spcPts val="0"/>
                </a:spcAft>
                <a:defRPr/>
              </a:pPr>
              <a:endParaRPr lang="en-US"/>
            </a:p>
          </p:txBody>
        </p:sp>
        <p:sp>
          <p:nvSpPr>
            <p:cNvPr id="14" name="Hexagon 6">
              <a:extLst>
                <a:ext uri="{FF2B5EF4-FFF2-40B4-BE49-F238E27FC236}">
                  <a16:creationId xmlns:a16="http://schemas.microsoft.com/office/drawing/2014/main" id="{E9A2FD32-9618-4F2A-2176-BF21D10CBD15}"/>
                </a:ext>
              </a:extLst>
            </p:cNvPr>
            <p:cNvSpPr/>
            <p:nvPr/>
          </p:nvSpPr>
          <p:spPr>
            <a:xfrm>
              <a:off x="4391299" y="755159"/>
              <a:ext cx="988881" cy="818153"/>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marL="120650" lvl="1" eaLnBrk="1" fontAlgn="auto" hangingPunct="1">
                <a:spcBef>
                  <a:spcPts val="0"/>
                </a:spcBef>
                <a:spcAft>
                  <a:spcPts val="0"/>
                </a:spcAft>
                <a:defRPr/>
              </a:pPr>
              <a:r>
                <a:rPr lang="en-US" sz="1400" dirty="0">
                  <a:latin typeface="DM Sans"/>
                </a:rPr>
                <a:t>Private Recruitment Training and Certification Centers</a:t>
              </a:r>
            </a:p>
          </p:txBody>
        </p:sp>
      </p:grpSp>
      <p:grpSp>
        <p:nvGrpSpPr>
          <p:cNvPr id="15" name="Group 14">
            <a:extLst>
              <a:ext uri="{FF2B5EF4-FFF2-40B4-BE49-F238E27FC236}">
                <a16:creationId xmlns:a16="http://schemas.microsoft.com/office/drawing/2014/main" id="{F463BF41-9B52-C137-D72B-2D6B7D3DE4B3}"/>
              </a:ext>
            </a:extLst>
          </p:cNvPr>
          <p:cNvGrpSpPr/>
          <p:nvPr/>
        </p:nvGrpSpPr>
        <p:grpSpPr>
          <a:xfrm>
            <a:off x="9203621" y="2104923"/>
            <a:ext cx="1728781" cy="1721855"/>
            <a:chOff x="4214977" y="569935"/>
            <a:chExt cx="1034083" cy="1188601"/>
          </a:xfrm>
          <a:solidFill>
            <a:srgbClr val="8CA9AD"/>
          </a:solidFill>
        </p:grpSpPr>
        <p:sp>
          <p:nvSpPr>
            <p:cNvPr id="16" name="Hexagon 15">
              <a:extLst>
                <a:ext uri="{FF2B5EF4-FFF2-40B4-BE49-F238E27FC236}">
                  <a16:creationId xmlns:a16="http://schemas.microsoft.com/office/drawing/2014/main" id="{09C320DE-E3F8-5602-87E8-7F84A0F41899}"/>
                </a:ext>
              </a:extLst>
            </p:cNvPr>
            <p:cNvSpPr/>
            <p:nvPr/>
          </p:nvSpPr>
          <p:spPr>
            <a:xfrm rot="5400000">
              <a:off x="4137718" y="647194"/>
              <a:ext cx="1188601" cy="103408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eaLnBrk="1" fontAlgn="auto" hangingPunct="1">
                <a:spcBef>
                  <a:spcPts val="0"/>
                </a:spcBef>
                <a:spcAft>
                  <a:spcPts val="0"/>
                </a:spcAft>
                <a:defRPr/>
              </a:pPr>
              <a:endParaRPr lang="en-US"/>
            </a:p>
          </p:txBody>
        </p:sp>
        <p:sp>
          <p:nvSpPr>
            <p:cNvPr id="17" name="Hexagon 6">
              <a:extLst>
                <a:ext uri="{FF2B5EF4-FFF2-40B4-BE49-F238E27FC236}">
                  <a16:creationId xmlns:a16="http://schemas.microsoft.com/office/drawing/2014/main" id="{400C021E-6D30-096D-B676-A70B4D11647B}"/>
                </a:ext>
              </a:extLst>
            </p:cNvPr>
            <p:cNvSpPr/>
            <p:nvPr/>
          </p:nvSpPr>
          <p:spPr>
            <a:xfrm>
              <a:off x="4300679" y="755159"/>
              <a:ext cx="862679" cy="818153"/>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355600" eaLnBrk="1" fontAlgn="auto" hangingPunct="1">
                <a:lnSpc>
                  <a:spcPct val="90000"/>
                </a:lnSpc>
                <a:spcAft>
                  <a:spcPct val="35000"/>
                </a:spcAft>
                <a:defRPr/>
              </a:pPr>
              <a:r>
                <a:rPr lang="en-US" sz="1600" dirty="0">
                  <a:latin typeface="DM Sans"/>
                </a:rPr>
                <a:t>Innovations for Training </a:t>
              </a:r>
            </a:p>
            <a:p>
              <a:pPr algn="ctr" defTabSz="355600" eaLnBrk="1" fontAlgn="auto" hangingPunct="1">
                <a:lnSpc>
                  <a:spcPct val="90000"/>
                </a:lnSpc>
                <a:spcAft>
                  <a:spcPct val="35000"/>
                </a:spcAft>
                <a:defRPr/>
              </a:pPr>
              <a:r>
                <a:rPr lang="en-US" sz="1600" dirty="0">
                  <a:latin typeface="DM Sans"/>
                </a:rPr>
                <a:t>(UAE)</a:t>
              </a:r>
            </a:p>
          </p:txBody>
        </p:sp>
      </p:grpSp>
      <p:grpSp>
        <p:nvGrpSpPr>
          <p:cNvPr id="18" name="Group 17">
            <a:extLst>
              <a:ext uri="{FF2B5EF4-FFF2-40B4-BE49-F238E27FC236}">
                <a16:creationId xmlns:a16="http://schemas.microsoft.com/office/drawing/2014/main" id="{E591EF8E-50F0-E116-EF8B-76EC8DA0ADBC}"/>
              </a:ext>
            </a:extLst>
          </p:cNvPr>
          <p:cNvGrpSpPr/>
          <p:nvPr/>
        </p:nvGrpSpPr>
        <p:grpSpPr>
          <a:xfrm>
            <a:off x="7390334" y="2119211"/>
            <a:ext cx="1936274" cy="1721855"/>
            <a:chOff x="4221984" y="564776"/>
            <a:chExt cx="1158196" cy="1188601"/>
          </a:xfrm>
          <a:solidFill>
            <a:srgbClr val="8CA9AD"/>
          </a:solidFill>
        </p:grpSpPr>
        <p:sp>
          <p:nvSpPr>
            <p:cNvPr id="19" name="Hexagon 18">
              <a:extLst>
                <a:ext uri="{FF2B5EF4-FFF2-40B4-BE49-F238E27FC236}">
                  <a16:creationId xmlns:a16="http://schemas.microsoft.com/office/drawing/2014/main" id="{57035166-3E0D-BD7F-941D-2EE4A7A8EB2B}"/>
                </a:ext>
              </a:extLst>
            </p:cNvPr>
            <p:cNvSpPr/>
            <p:nvPr/>
          </p:nvSpPr>
          <p:spPr>
            <a:xfrm rot="5400000">
              <a:off x="4144725" y="642035"/>
              <a:ext cx="1188601" cy="103408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eaLnBrk="1" fontAlgn="auto" hangingPunct="1">
                <a:spcBef>
                  <a:spcPts val="0"/>
                </a:spcBef>
                <a:spcAft>
                  <a:spcPts val="0"/>
                </a:spcAft>
                <a:defRPr/>
              </a:pPr>
              <a:endParaRPr lang="en-US"/>
            </a:p>
          </p:txBody>
        </p:sp>
        <p:sp>
          <p:nvSpPr>
            <p:cNvPr id="20" name="Hexagon 6">
              <a:extLst>
                <a:ext uri="{FF2B5EF4-FFF2-40B4-BE49-F238E27FC236}">
                  <a16:creationId xmlns:a16="http://schemas.microsoft.com/office/drawing/2014/main" id="{9898614F-150B-8DA9-B8DE-9430B7A8425A}"/>
                </a:ext>
              </a:extLst>
            </p:cNvPr>
            <p:cNvSpPr/>
            <p:nvPr/>
          </p:nvSpPr>
          <p:spPr>
            <a:xfrm>
              <a:off x="4391299" y="755159"/>
              <a:ext cx="988881" cy="818153"/>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marL="120650" lvl="1" eaLnBrk="1" fontAlgn="auto" hangingPunct="1">
                <a:spcBef>
                  <a:spcPts val="0"/>
                </a:spcBef>
                <a:spcAft>
                  <a:spcPts val="0"/>
                </a:spcAft>
                <a:defRPr/>
              </a:pPr>
              <a:r>
                <a:rPr lang="en-US" sz="1400" dirty="0">
                  <a:latin typeface="DM Sans"/>
                </a:rPr>
                <a:t>South Asia Qualifications Reference Framework</a:t>
              </a:r>
            </a:p>
          </p:txBody>
        </p:sp>
      </p:grpSp>
      <p:sp>
        <p:nvSpPr>
          <p:cNvPr id="21" name="Content Placeholder 2">
            <a:extLst>
              <a:ext uri="{FF2B5EF4-FFF2-40B4-BE49-F238E27FC236}">
                <a16:creationId xmlns:a16="http://schemas.microsoft.com/office/drawing/2014/main" id="{F559E91A-EAF2-37A6-BDBC-4F412DA50007}"/>
              </a:ext>
            </a:extLst>
          </p:cNvPr>
          <p:cNvSpPr txBox="1">
            <a:spLocks/>
          </p:cNvSpPr>
          <p:nvPr/>
        </p:nvSpPr>
        <p:spPr>
          <a:xfrm>
            <a:off x="5627688" y="3579813"/>
            <a:ext cx="2508250" cy="20447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dirty="0">
                <a:solidFill>
                  <a:schemeClr val="bg2">
                    <a:lumMod val="25000"/>
                  </a:schemeClr>
                </a:solidFill>
                <a:latin typeface="DM Sans Bold"/>
              </a:rPr>
              <a:t>Emerging skilling initiatives in the Asia-GCC </a:t>
            </a:r>
            <a:r>
              <a:rPr lang="en-US" sz="2000" dirty="0" err="1">
                <a:solidFill>
                  <a:schemeClr val="bg2">
                    <a:lumMod val="25000"/>
                  </a:schemeClr>
                </a:solidFill>
                <a:latin typeface="DM Sans Bold"/>
              </a:rPr>
              <a:t>labour</a:t>
            </a:r>
            <a:r>
              <a:rPr lang="en-US" sz="2000" dirty="0">
                <a:solidFill>
                  <a:schemeClr val="bg2">
                    <a:lumMod val="25000"/>
                  </a:schemeClr>
                </a:solidFill>
                <a:latin typeface="DM Sans Bold"/>
              </a:rPr>
              <a:t> migration corridor:</a:t>
            </a:r>
          </a:p>
          <a:p>
            <a:pPr marL="0" indent="0" fontAlgn="auto">
              <a:spcAft>
                <a:spcPts val="0"/>
              </a:spcAft>
              <a:buFont typeface="Arial" panose="020B0604020202020204" pitchFamily="34" charset="0"/>
              <a:buNone/>
              <a:defRPr/>
            </a:pPr>
            <a:endParaRPr lang="en-US" dirty="0"/>
          </a:p>
        </p:txBody>
      </p:sp>
      <p:sp>
        <p:nvSpPr>
          <p:cNvPr id="23" name="Rounded Rectangle 22">
            <a:extLst>
              <a:ext uri="{FF2B5EF4-FFF2-40B4-BE49-F238E27FC236}">
                <a16:creationId xmlns:a16="http://schemas.microsoft.com/office/drawing/2014/main" id="{5CB13537-B9FE-7CC7-DC28-B76CB59DC3DB}"/>
              </a:ext>
            </a:extLst>
          </p:cNvPr>
          <p:cNvSpPr/>
          <p:nvPr/>
        </p:nvSpPr>
        <p:spPr>
          <a:xfrm>
            <a:off x="830263" y="2836863"/>
            <a:ext cx="3933825" cy="3273425"/>
          </a:xfrm>
          <a:prstGeom prst="roundRect">
            <a:avLst/>
          </a:prstGeom>
          <a:solidFill>
            <a:srgbClr val="E8E9E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2">
                  <a:lumMod val="25000"/>
                </a:schemeClr>
              </a:solidFill>
            </a:endParaRPr>
          </a:p>
        </p:txBody>
      </p:sp>
      <p:sp>
        <p:nvSpPr>
          <p:cNvPr id="22" name="Content Placeholder 2">
            <a:extLst>
              <a:ext uri="{FF2B5EF4-FFF2-40B4-BE49-F238E27FC236}">
                <a16:creationId xmlns:a16="http://schemas.microsoft.com/office/drawing/2014/main" id="{E74B8F6C-A070-79E8-B265-F373E5549B3D}"/>
              </a:ext>
            </a:extLst>
          </p:cNvPr>
          <p:cNvSpPr txBox="1">
            <a:spLocks/>
          </p:cNvSpPr>
          <p:nvPr/>
        </p:nvSpPr>
        <p:spPr>
          <a:xfrm>
            <a:off x="1154113" y="3227388"/>
            <a:ext cx="3289300" cy="2492375"/>
          </a:xfrm>
          <a:prstGeom prst="rect">
            <a:avLst/>
          </a:prstGeom>
        </p:spPr>
        <p:txBody>
          <a:bodyPr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20000"/>
              </a:lnSpc>
              <a:spcBef>
                <a:spcPts val="0"/>
              </a:spcBef>
              <a:spcAft>
                <a:spcPts val="0"/>
              </a:spcAft>
              <a:buFont typeface="Arial" panose="020B0604020202020204" pitchFamily="34" charset="0"/>
              <a:buNone/>
              <a:defRPr/>
            </a:pPr>
            <a:r>
              <a:rPr lang="en-US" sz="2000" dirty="0">
                <a:solidFill>
                  <a:schemeClr val="bg2">
                    <a:lumMod val="25000"/>
                  </a:schemeClr>
                </a:solidFill>
                <a:latin typeface="DM Sans Bold"/>
              </a:rPr>
              <a:t>Lack of ADD host </a:t>
            </a:r>
            <a:r>
              <a:rPr lang="en-US" sz="2000" dirty="0">
                <a:latin typeface="DM Sans Bold"/>
              </a:rPr>
              <a:t>country-regulated skills recognition processes in the GCC has </a:t>
            </a:r>
            <a:r>
              <a:rPr lang="en-US" sz="2000" dirty="0">
                <a:solidFill>
                  <a:schemeClr val="bg2">
                    <a:lumMod val="25000"/>
                  </a:schemeClr>
                </a:solidFill>
                <a:latin typeface="DM Sans Bold"/>
              </a:rPr>
              <a:t>led multiple actors to establish diverse skills recognition and upskilling initiatives to increase competitiveness of migrant workers in the GCC.</a:t>
            </a:r>
          </a:p>
        </p:txBody>
      </p:sp>
      <p:pic>
        <p:nvPicPr>
          <p:cNvPr id="26635" name="Picture 24">
            <a:extLst>
              <a:ext uri="{FF2B5EF4-FFF2-40B4-BE49-F238E27FC236}">
                <a16:creationId xmlns:a16="http://schemas.microsoft.com/office/drawing/2014/main" id="{C4D530CA-903D-4FB8-ACE8-A604CB1D2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282575"/>
            <a:ext cx="11318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1961</Words>
  <Application>Microsoft Macintosh PowerPoint</Application>
  <PresentationFormat>Widescreen</PresentationFormat>
  <Paragraphs>195</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DM Sans</vt:lpstr>
      <vt:lpstr>DM Sans 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Philippine TESDA – Department of Migrant Workers’ Skills Recognition and Certification Collaboration in the Middle East (in Dubai, UAE)</vt:lpstr>
      <vt:lpstr>Private Recruitment Training and Certification Centers (for caregivers)</vt:lpstr>
      <vt:lpstr>Housekeeping Co (Dubai, UAE) (for domestic helpers)</vt:lpstr>
      <vt:lpstr>Al Habtoor Group(for construction workers)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Prateek Shekhar</dc:creator>
  <cp:lastModifiedBy>Singh, Kishore Kumar</cp:lastModifiedBy>
  <cp:revision>61</cp:revision>
  <dcterms:created xsi:type="dcterms:W3CDTF">2024-02-06T17:33:26Z</dcterms:created>
  <dcterms:modified xsi:type="dcterms:W3CDTF">2024-02-09T12:53:26Z</dcterms:modified>
</cp:coreProperties>
</file>